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59" r:id="rId3"/>
    <p:sldId id="339" r:id="rId4"/>
    <p:sldId id="369" r:id="rId5"/>
    <p:sldId id="394" r:id="rId6"/>
    <p:sldId id="395" r:id="rId7"/>
    <p:sldId id="396" r:id="rId8"/>
    <p:sldId id="398" r:id="rId9"/>
    <p:sldId id="317" r:id="rId10"/>
    <p:sldId id="343" r:id="rId11"/>
    <p:sldId id="399" r:id="rId12"/>
    <p:sldId id="400" r:id="rId13"/>
    <p:sldId id="260" r:id="rId14"/>
    <p:sldId id="362" r:id="rId15"/>
    <p:sldId id="370" r:id="rId16"/>
    <p:sldId id="401" r:id="rId17"/>
    <p:sldId id="402" r:id="rId18"/>
    <p:sldId id="386" r:id="rId19"/>
    <p:sldId id="387" r:id="rId20"/>
    <p:sldId id="403" r:id="rId21"/>
    <p:sldId id="404" r:id="rId22"/>
    <p:sldId id="405" r:id="rId23"/>
    <p:sldId id="407" r:id="rId24"/>
    <p:sldId id="388" r:id="rId25"/>
    <p:sldId id="408" r:id="rId26"/>
    <p:sldId id="412" r:id="rId27"/>
    <p:sldId id="406" r:id="rId28"/>
    <p:sldId id="409" r:id="rId29"/>
    <p:sldId id="389" r:id="rId30"/>
    <p:sldId id="411" r:id="rId31"/>
    <p:sldId id="361" r:id="rId32"/>
    <p:sldId id="392" r:id="rId33"/>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99CCFF"/>
    <a:srgbClr val="FFDC6D"/>
    <a:srgbClr val="F7C09B"/>
    <a:srgbClr val="F5B487"/>
    <a:srgbClr val="F2A068"/>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3" autoAdjust="0"/>
    <p:restoredTop sz="69470" autoAdjust="0"/>
  </p:normalViewPr>
  <p:slideViewPr>
    <p:cSldViewPr snapToGrid="0">
      <p:cViewPr varScale="1">
        <p:scale>
          <a:sx n="51" d="100"/>
          <a:sy n="51" d="100"/>
        </p:scale>
        <p:origin x="1296" y="60"/>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2019/12/6</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2019/12/6</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zh.wikipedia.org/wiki/%E5%B8%95%E9%87%91%E6%A3%AE%E7%97%87"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zh.wikipedia.org/w/index.php?title=%E8%BF%90%E5%8A%A8%E9%9A%9C%E7%A2%8D%E5%8D%8F%E4%BC%9A&amp;action=edit&amp;redlink=1" TargetMode="External"/><Relationship Id="rId4" Type="http://schemas.openxmlformats.org/officeDocument/2006/relationships/hyperlink" Target="https://zh.wikipedia.org/w/index.php?title=%E6%8B%89%E5%8B%95%E8%A9%A6%E9%A9%97&amp;action=edit&amp;redlink=1"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kern="1200" dirty="0" smtClean="0">
                <a:solidFill>
                  <a:schemeClr val="tx1"/>
                </a:solidFill>
                <a:effectLst/>
                <a:latin typeface="+mn-lt"/>
                <a:ea typeface="+mn-ea"/>
                <a:cs typeface="+mn-cs"/>
              </a:rPr>
              <a:t>使用</a:t>
            </a:r>
            <a:r>
              <a:rPr lang="zh-TW" altLang="zh-TW" sz="1200" b="1" kern="1200" dirty="0" smtClean="0">
                <a:solidFill>
                  <a:schemeClr val="tx1"/>
                </a:solidFill>
                <a:effectLst/>
                <a:latin typeface="+mn-lt"/>
                <a:ea typeface="+mn-ea"/>
                <a:cs typeface="+mn-cs"/>
              </a:rPr>
              <a:t>眼</a:t>
            </a:r>
            <a:r>
              <a:rPr lang="zh-TW" altLang="zh-TW" sz="1200" b="1" kern="1200" dirty="0" smtClean="0">
                <a:solidFill>
                  <a:schemeClr val="tx1"/>
                </a:solidFill>
                <a:effectLst/>
                <a:latin typeface="+mn-lt"/>
                <a:ea typeface="+mn-ea"/>
                <a:cs typeface="+mn-cs"/>
              </a:rPr>
              <a:t>動追踪</a:t>
            </a:r>
            <a:r>
              <a:rPr lang="zh-TW" altLang="en-US" sz="1200" b="1" kern="1200" dirty="0" smtClean="0">
                <a:solidFill>
                  <a:schemeClr val="tx1"/>
                </a:solidFill>
                <a:effectLst/>
                <a:latin typeface="+mn-lt"/>
                <a:ea typeface="+mn-ea"/>
                <a:cs typeface="+mn-cs"/>
              </a:rPr>
              <a:t>，來</a:t>
            </a:r>
            <a:r>
              <a:rPr lang="zh-TW" altLang="zh-TW" sz="1200" b="1" kern="1200" dirty="0" smtClean="0">
                <a:solidFill>
                  <a:schemeClr val="tx1"/>
                </a:solidFill>
                <a:effectLst/>
                <a:latin typeface="+mn-lt"/>
                <a:ea typeface="+mn-ea"/>
                <a:cs typeface="+mn-cs"/>
              </a:rPr>
              <a:t>測量</a:t>
            </a:r>
            <a:r>
              <a:rPr lang="zh-TW" altLang="zh-TW" sz="1200" b="1" kern="1200" dirty="0" smtClean="0">
                <a:solidFill>
                  <a:schemeClr val="tx1"/>
                </a:solidFill>
                <a:effectLst/>
                <a:latin typeface="+mn-lt"/>
                <a:ea typeface="+mn-ea"/>
                <a:cs typeface="+mn-cs"/>
              </a:rPr>
              <a:t>帕金森</a:t>
            </a:r>
            <a:r>
              <a:rPr lang="zh-TW" altLang="zh-TW" sz="1200" b="1" kern="1200" dirty="0" smtClean="0">
                <a:solidFill>
                  <a:schemeClr val="tx1"/>
                </a:solidFill>
                <a:effectLst/>
                <a:latin typeface="+mn-lt"/>
                <a:ea typeface="+mn-ea"/>
                <a:cs typeface="+mn-cs"/>
              </a:rPr>
              <a:t>氏</a:t>
            </a:r>
            <a:r>
              <a:rPr lang="zh-TW" altLang="en-US" sz="1200" b="1" kern="1200" dirty="0" smtClean="0">
                <a:solidFill>
                  <a:schemeClr val="tx1"/>
                </a:solidFill>
                <a:effectLst/>
                <a:latin typeface="+mn-lt"/>
                <a:ea typeface="+mn-ea"/>
                <a:cs typeface="+mn-cs"/>
              </a:rPr>
              <a:t>症</a:t>
            </a:r>
            <a:r>
              <a:rPr lang="zh-TW" altLang="zh-TW" sz="1200" b="1" kern="1200" dirty="0" smtClean="0">
                <a:solidFill>
                  <a:schemeClr val="tx1"/>
                </a:solidFill>
                <a:effectLst/>
                <a:latin typeface="+mn-lt"/>
                <a:ea typeface="+mn-ea"/>
                <a:cs typeface="+mn-cs"/>
              </a:rPr>
              <a:t>患者</a:t>
            </a:r>
            <a:r>
              <a:rPr lang="zh-TW" altLang="zh-TW" sz="1200" b="1" kern="1200" dirty="0" smtClean="0">
                <a:solidFill>
                  <a:schemeClr val="tx1"/>
                </a:solidFill>
                <a:effectLst/>
                <a:latin typeface="+mn-lt"/>
                <a:ea typeface="+mn-ea"/>
                <a:cs typeface="+mn-cs"/>
              </a:rPr>
              <a:t>的情緒識別</a:t>
            </a:r>
            <a:endParaRPr lang="en-US" altLang="zh-TW" sz="1200" b="1" kern="1200" dirty="0" smtClean="0">
              <a:solidFill>
                <a:schemeClr val="tx1"/>
              </a:solidFill>
              <a:effectLst/>
              <a:latin typeface="+mn-lt"/>
              <a:ea typeface="+mn-ea"/>
              <a:cs typeface="+mn-cs"/>
            </a:endParaRPr>
          </a:p>
          <a:p>
            <a:endParaRPr lang="en-US" altLang="zh-TW" sz="1200" b="1" kern="1200" dirty="0" smtClean="0">
              <a:solidFill>
                <a:schemeClr val="tx1"/>
              </a:solidFill>
              <a:effectLst/>
              <a:latin typeface="+mn-lt"/>
              <a:ea typeface="+mn-ea"/>
              <a:cs typeface="+mn-cs"/>
            </a:endParaRPr>
          </a:p>
          <a:p>
            <a:r>
              <a:rPr lang="zh-TW" altLang="zh-TW" sz="1200" b="1" kern="1200" dirty="0" smtClean="0">
                <a:solidFill>
                  <a:schemeClr val="tx1"/>
                </a:solidFill>
                <a:effectLst/>
                <a:latin typeface="+mn-lt"/>
                <a:ea typeface="+mn-ea"/>
                <a:cs typeface="+mn-cs"/>
              </a:rPr>
              <a:t>使用具有動態表情的眼動追踪來測量帕金森氏病患者的情緒識別</a:t>
            </a:r>
            <a:endParaRPr lang="en-US" altLang="zh-TW" sz="1200" b="1" kern="1200" dirty="0" smtClean="0">
              <a:solidFill>
                <a:schemeClr val="tx1"/>
              </a:solidFill>
              <a:effectLst/>
              <a:latin typeface="+mn-lt"/>
              <a:ea typeface="+mn-ea"/>
              <a:cs typeface="+mn-cs"/>
            </a:endParaRPr>
          </a:p>
          <a:p>
            <a:endParaRPr lang="en-US" altLang="zh-TW"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臉部行為是情感識別的重要線索，有研究建議可透過他人表情的模擬來識別情感</a:t>
            </a:r>
          </a:p>
          <a:p>
            <a:endParaRPr lang="en-US" altLang="zh-TW" sz="1200" b="1"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帕金森氏症</a:t>
            </a:r>
            <a:r>
              <a:rPr lang="en-US" altLang="zh-TW" sz="1200" kern="1200" dirty="0" smtClean="0">
                <a:solidFill>
                  <a:schemeClr val="tx1"/>
                </a:solidFill>
                <a:effectLst/>
                <a:latin typeface="+mn-lt"/>
                <a:ea typeface="+mn-ea"/>
                <a:cs typeface="+mn-cs"/>
              </a:rPr>
              <a:t>Parkinson’s disease(PD)</a:t>
            </a:r>
            <a:r>
              <a:rPr lang="zh-TW" altLang="zh-TW" sz="1200" kern="1200" dirty="0" smtClean="0">
                <a:solidFill>
                  <a:schemeClr val="tx1"/>
                </a:solidFill>
                <a:effectLst/>
                <a:latin typeface="+mn-lt"/>
                <a:ea typeface="+mn-ea"/>
                <a:cs typeface="+mn-cs"/>
              </a:rPr>
              <a:t>臉部表情較少，可能會影響使用臉部表情來識別他人情緒的能力，所以大多數對於</a:t>
            </a:r>
            <a:r>
              <a:rPr lang="en-US" altLang="zh-TW" sz="1200" kern="1200" dirty="0" smtClean="0">
                <a:solidFill>
                  <a:schemeClr val="tx1"/>
                </a:solidFill>
                <a:effectLst/>
                <a:latin typeface="+mn-lt"/>
                <a:ea typeface="+mn-ea"/>
                <a:cs typeface="+mn-cs"/>
              </a:rPr>
              <a:t>PD</a:t>
            </a:r>
            <a:r>
              <a:rPr lang="zh-TW" altLang="zh-TW" sz="1200" kern="1200" dirty="0" smtClean="0">
                <a:solidFill>
                  <a:schemeClr val="tx1"/>
                </a:solidFill>
                <a:effectLst/>
                <a:latin typeface="+mn-lt"/>
                <a:ea typeface="+mn-ea"/>
                <a:cs typeface="+mn-cs"/>
              </a:rPr>
              <a:t>先前的研究都為靜態的表現。</a:t>
            </a:r>
            <a:endParaRPr lang="zh-TW" altLang="zh-TW" sz="1200" b="1"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631515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3279140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zh-TW" sz="1200" kern="1200" dirty="0" smtClean="0">
                <a:solidFill>
                  <a:schemeClr val="tx1"/>
                </a:solidFill>
                <a:effectLst/>
                <a:latin typeface="+mn-lt"/>
                <a:ea typeface="+mn-ea"/>
                <a:cs typeface="+mn-cs"/>
              </a:rPr>
              <a:t>由於每個人的特徵和情緒之間位置不同，因此需對興趣區域進行調整</a:t>
            </a:r>
          </a:p>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747545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1857757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4023144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為了獲得精確的結果，對數據集進行了一些處理。</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1213392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為了獲得精確的結果，對數據集進行了一些處理。</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1719938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為了獲得精確的結果，對數據集進行了一些處理。</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707368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憤怒的注視圖示例，顯示了整個測試中所有參與者的總共注視時間</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上面說明了靜態表達</a:t>
            </a:r>
            <a:r>
              <a:rPr lang="zh-TW" altLang="en-US" sz="1200" kern="1200" dirty="0" smtClean="0">
                <a:solidFill>
                  <a:schemeClr val="tx1"/>
                </a:solidFill>
                <a:effectLst/>
                <a:latin typeface="+mn-lt"/>
                <a:ea typeface="+mn-ea"/>
                <a:cs typeface="+mn-cs"/>
              </a:rPr>
              <a:t>的</a:t>
            </a:r>
            <a:r>
              <a:rPr lang="zh-TW" altLang="zh-TW" sz="1200" kern="1200" dirty="0" smtClean="0">
                <a:solidFill>
                  <a:schemeClr val="tx1"/>
                </a:solidFill>
                <a:effectLst/>
                <a:latin typeface="+mn-lt"/>
                <a:ea typeface="+mn-ea"/>
                <a:cs typeface="+mn-cs"/>
              </a:rPr>
              <a:t>方式，下面說明了動態表達的方式。</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對照組顯示在左側，</a:t>
            </a:r>
            <a:r>
              <a:rPr lang="en-US" altLang="zh-TW" sz="1200" kern="1200" dirty="0" smtClean="0">
                <a:solidFill>
                  <a:schemeClr val="tx1"/>
                </a:solidFill>
                <a:effectLst/>
                <a:latin typeface="+mn-lt"/>
                <a:ea typeface="+mn-ea"/>
                <a:cs typeface="+mn-cs"/>
              </a:rPr>
              <a:t>PD</a:t>
            </a:r>
            <a:r>
              <a:rPr lang="zh-TW" altLang="zh-TW" sz="1200" kern="1200" dirty="0" smtClean="0">
                <a:solidFill>
                  <a:schemeClr val="tx1"/>
                </a:solidFill>
                <a:effectLst/>
                <a:latin typeface="+mn-lt"/>
                <a:ea typeface="+mn-ea"/>
                <a:cs typeface="+mn-cs"/>
              </a:rPr>
              <a:t>組顯示在右側。</a:t>
            </a:r>
          </a:p>
          <a:p>
            <a:r>
              <a:rPr lang="en-US" altLang="zh-TW" sz="1200" kern="1200" dirty="0" smtClean="0">
                <a:solidFill>
                  <a:schemeClr val="tx1"/>
                </a:solidFill>
                <a:effectLst/>
                <a:latin typeface="+mn-lt"/>
                <a:ea typeface="+mn-ea"/>
                <a:cs typeface="+mn-cs"/>
              </a:rPr>
              <a:t> </a:t>
            </a:r>
            <a:endParaRPr lang="zh-TW" altLang="zh-TW" sz="1200" kern="1200" dirty="0" smtClean="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24638384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a:t>
            </a:r>
            <a:r>
              <a:rPr lang="zh-TW" altLang="zh-TW" sz="1200" kern="1200" dirty="0" smtClean="0">
                <a:solidFill>
                  <a:schemeClr val="tx1"/>
                </a:solidFill>
                <a:effectLst/>
                <a:latin typeface="+mn-lt"/>
                <a:ea typeface="+mn-ea"/>
                <a:cs typeface="+mn-cs"/>
              </a:rPr>
              <a:t>檢定用於比較兩樣本的平均數是否有顯著差異</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Pearson</a:t>
            </a:r>
            <a:r>
              <a:rPr lang="zh-TW" altLang="zh-TW" sz="1200" kern="1200" dirty="0" smtClean="0">
                <a:solidFill>
                  <a:schemeClr val="tx1"/>
                </a:solidFill>
                <a:effectLst/>
                <a:latin typeface="+mn-lt"/>
                <a:ea typeface="+mn-ea"/>
                <a:cs typeface="+mn-cs"/>
              </a:rPr>
              <a:t>卡方值小於</a:t>
            </a:r>
            <a:r>
              <a:rPr lang="en-US" altLang="zh-TW" sz="1200" kern="1200" dirty="0" smtClean="0">
                <a:solidFill>
                  <a:schemeClr val="tx1"/>
                </a:solidFill>
                <a:effectLst/>
                <a:latin typeface="+mn-lt"/>
                <a:ea typeface="+mn-ea"/>
                <a:cs typeface="+mn-cs"/>
              </a:rPr>
              <a:t>0.05</a:t>
            </a:r>
            <a:r>
              <a:rPr lang="zh-TW" altLang="zh-TW" sz="1200" kern="1200" dirty="0" smtClean="0">
                <a:solidFill>
                  <a:schemeClr val="tx1"/>
                </a:solidFill>
                <a:effectLst/>
                <a:latin typeface="+mn-lt"/>
                <a:ea typeface="+mn-ea"/>
                <a:cs typeface="+mn-cs"/>
              </a:rPr>
              <a:t>時，表示統計上有顯著差異</a:t>
            </a: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786812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η2(eta-</a:t>
            </a:r>
            <a:r>
              <a:rPr lang="en-US" altLang="zh-TW" sz="1200" kern="1200" dirty="0" err="1" smtClean="0">
                <a:solidFill>
                  <a:schemeClr val="tx1"/>
                </a:solidFill>
                <a:effectLst/>
                <a:latin typeface="+mn-lt"/>
                <a:ea typeface="+mn-ea"/>
                <a:cs typeface="+mn-cs"/>
              </a:rPr>
              <a:t>sqaured</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源自相關係數的數學原理</a:t>
            </a: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ηp2</a:t>
            </a:r>
            <a:r>
              <a:rPr lang="zh-TW" altLang="zh-TW" sz="1200" kern="1200" dirty="0" smtClean="0">
                <a:solidFill>
                  <a:schemeClr val="tx1"/>
                </a:solidFill>
                <a:effectLst/>
                <a:latin typeface="+mn-lt"/>
                <a:ea typeface="+mn-ea"/>
                <a:cs typeface="+mn-cs"/>
              </a:rPr>
              <a:t>是</a:t>
            </a:r>
            <a:r>
              <a:rPr lang="en-US" altLang="zh-TW" sz="1200" kern="1200" dirty="0" smtClean="0">
                <a:solidFill>
                  <a:schemeClr val="tx1"/>
                </a:solidFill>
                <a:effectLst/>
                <a:latin typeface="+mn-lt"/>
                <a:ea typeface="+mn-ea"/>
                <a:cs typeface="+mn-cs"/>
              </a:rPr>
              <a:t>η2</a:t>
            </a:r>
            <a:r>
              <a:rPr lang="zh-TW" altLang="zh-TW" sz="1200" kern="1200" dirty="0" smtClean="0">
                <a:solidFill>
                  <a:schemeClr val="tx1"/>
                </a:solidFill>
                <a:effectLst/>
                <a:latin typeface="+mn-lt"/>
                <a:ea typeface="+mn-ea"/>
                <a:cs typeface="+mn-cs"/>
              </a:rPr>
              <a:t>的改良版，經過校正讓組間離均差平方和</a:t>
            </a:r>
            <a:r>
              <a:rPr lang="zh-TW" altLang="en-US" sz="1200" kern="1200" dirty="0" smtClean="0">
                <a:solidFill>
                  <a:schemeClr val="tx1"/>
                </a:solidFill>
                <a:effectLst/>
                <a:latin typeface="+mn-lt"/>
                <a:ea typeface="+mn-ea"/>
                <a:cs typeface="+mn-cs"/>
              </a:rPr>
              <a:t>和</a:t>
            </a:r>
            <a:r>
              <a:rPr lang="zh-TW" altLang="zh-TW" sz="1200" kern="1200" dirty="0" smtClean="0">
                <a:solidFill>
                  <a:schemeClr val="tx1"/>
                </a:solidFill>
                <a:effectLst/>
                <a:latin typeface="+mn-lt"/>
                <a:ea typeface="+mn-ea"/>
                <a:cs typeface="+mn-cs"/>
              </a:rPr>
              <a:t>總離均差平方和的比例，更符合實際資料。</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3571945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PD</a:t>
            </a:r>
            <a:r>
              <a:rPr lang="zh-TW" altLang="zh-TW" sz="1200" kern="1200" dirty="0" smtClean="0">
                <a:solidFill>
                  <a:schemeClr val="tx1"/>
                </a:solidFill>
                <a:effectLst/>
                <a:latin typeface="+mn-lt"/>
                <a:ea typeface="+mn-ea"/>
                <a:cs typeface="+mn-cs"/>
              </a:rPr>
              <a:t>和對照組中靜態和動態準確性表達的平均（</a:t>
            </a:r>
            <a:r>
              <a:rPr lang="en-US" altLang="zh-TW" sz="1200" kern="1200" dirty="0" smtClean="0">
                <a:solidFill>
                  <a:schemeClr val="tx1"/>
                </a:solidFill>
                <a:effectLst/>
                <a:latin typeface="+mn-lt"/>
                <a:ea typeface="+mn-ea"/>
                <a:cs typeface="+mn-cs"/>
              </a:rPr>
              <a:t>±SEM</a:t>
            </a:r>
            <a:r>
              <a:rPr lang="zh-TW" altLang="zh-TW" sz="1200" kern="1200" dirty="0" smtClean="0">
                <a:solidFill>
                  <a:schemeClr val="tx1"/>
                </a:solidFill>
                <a:effectLst/>
                <a:latin typeface="+mn-lt"/>
                <a:ea typeface="+mn-ea"/>
                <a:cs typeface="+mn-cs"/>
              </a:rPr>
              <a:t>）百分比</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21</a:t>
            </a:fld>
            <a:endParaRPr lang="zh-TW" altLang="en-US"/>
          </a:p>
        </p:txBody>
      </p:sp>
    </p:spTree>
    <p:extLst>
      <p:ext uri="{BB962C8B-B14F-4D97-AF65-F5344CB8AC3E}">
        <p14:creationId xmlns:p14="http://schemas.microsoft.com/office/powerpoint/2010/main" val="37619980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PD</a:t>
            </a:r>
            <a:r>
              <a:rPr lang="zh-TW" altLang="zh-TW" sz="1200" kern="1200" dirty="0" smtClean="0">
                <a:solidFill>
                  <a:schemeClr val="tx1"/>
                </a:solidFill>
                <a:effectLst/>
                <a:latin typeface="+mn-lt"/>
                <a:ea typeface="+mn-ea"/>
                <a:cs typeface="+mn-cs"/>
              </a:rPr>
              <a:t>和對照組中靜態和動態準確性表達的平均（</a:t>
            </a:r>
            <a:r>
              <a:rPr lang="en-US" altLang="zh-TW" sz="1200" kern="1200" dirty="0" smtClean="0">
                <a:solidFill>
                  <a:schemeClr val="tx1"/>
                </a:solidFill>
                <a:effectLst/>
                <a:latin typeface="+mn-lt"/>
                <a:ea typeface="+mn-ea"/>
                <a:cs typeface="+mn-cs"/>
              </a:rPr>
              <a:t>±SEM</a:t>
            </a:r>
            <a:r>
              <a:rPr lang="zh-TW" altLang="zh-TW" sz="1200" kern="1200" dirty="0" smtClean="0">
                <a:solidFill>
                  <a:schemeClr val="tx1"/>
                </a:solidFill>
                <a:effectLst/>
                <a:latin typeface="+mn-lt"/>
                <a:ea typeface="+mn-ea"/>
                <a:cs typeface="+mn-cs"/>
              </a:rPr>
              <a:t>）百分比</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1" dirty="0" smtClean="0">
                <a:latin typeface="微軟正黑體" panose="020B0604030504040204" pitchFamily="34" charset="-120"/>
                <a:ea typeface="微軟正黑體" panose="020B0604030504040204" pitchFamily="34" charset="-120"/>
              </a:rPr>
              <a:t>PD</a:t>
            </a:r>
            <a:r>
              <a:rPr lang="zh-TW" altLang="en-US" sz="1200" b="1" dirty="0" smtClean="0">
                <a:latin typeface="微軟正黑體" panose="020B0604030504040204" pitchFamily="34" charset="-120"/>
                <a:ea typeface="微軟正黑體" panose="020B0604030504040204" pitchFamily="34" charset="-120"/>
              </a:rPr>
              <a:t>組顯示在動態表情上沒有顯著的優勢，表示</a:t>
            </a:r>
            <a:r>
              <a:rPr lang="en-US" altLang="zh-TW" sz="1200" b="1" dirty="0" smtClean="0">
                <a:latin typeface="微軟正黑體" panose="020B0604030504040204" pitchFamily="34" charset="-120"/>
                <a:ea typeface="微軟正黑體" panose="020B0604030504040204" pitchFamily="34" charset="-120"/>
              </a:rPr>
              <a:t>PD</a:t>
            </a:r>
            <a:r>
              <a:rPr lang="zh-TW" altLang="en-US" sz="1200" b="1" dirty="0" smtClean="0">
                <a:latin typeface="微軟正黑體" panose="020B0604030504040204" pitchFamily="34" charset="-120"/>
                <a:ea typeface="微軟正黑體" panose="020B0604030504040204" pitchFamily="34" charset="-120"/>
              </a:rPr>
              <a:t>中臉部表情的喪失可能會影響表情識別的能力</a:t>
            </a:r>
            <a:endParaRPr lang="en-US" altLang="zh-TW" sz="1200" b="1"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t</a:t>
            </a:r>
            <a:r>
              <a:rPr lang="zh-TW" altLang="zh-TW" sz="1200" kern="1200" dirty="0" smtClean="0">
                <a:solidFill>
                  <a:schemeClr val="tx1"/>
                </a:solidFill>
                <a:effectLst/>
                <a:latin typeface="+mn-lt"/>
                <a:ea typeface="+mn-ea"/>
                <a:cs typeface="+mn-cs"/>
              </a:rPr>
              <a:t>檢定用於比較兩樣本的平均數是否有顯著差異</a:t>
            </a:r>
            <a:endParaRPr lang="en-US" altLang="zh-TW" sz="1200" kern="1200" dirty="0" smtClean="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22</a:t>
            </a:fld>
            <a:endParaRPr lang="zh-TW" altLang="en-US"/>
          </a:p>
        </p:txBody>
      </p:sp>
    </p:spTree>
    <p:extLst>
      <p:ext uri="{BB962C8B-B14F-4D97-AF65-F5344CB8AC3E}">
        <p14:creationId xmlns:p14="http://schemas.microsoft.com/office/powerpoint/2010/main" val="40934564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mn-lt"/>
                <a:ea typeface="+mn-ea"/>
                <a:cs typeface="+mn-cs"/>
              </a:rPr>
              <a:t>注視次數減少</a:t>
            </a:r>
            <a:endParaRPr lang="zh-TW" altLang="zh-TW" sz="120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23</a:t>
            </a:fld>
            <a:endParaRPr lang="zh-TW" altLang="en-US"/>
          </a:p>
        </p:txBody>
      </p:sp>
    </p:spTree>
    <p:extLst>
      <p:ext uri="{BB962C8B-B14F-4D97-AF65-F5344CB8AC3E}">
        <p14:creationId xmlns:p14="http://schemas.microsoft.com/office/powerpoint/2010/main" val="34624036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上圖顯示了注視次數（左）和注視持續時間（右）</a:t>
            </a:r>
          </a:p>
          <a:p>
            <a:r>
              <a:rPr lang="zh-TW" altLang="zh-TW" sz="1200" kern="1200" dirty="0" smtClean="0">
                <a:solidFill>
                  <a:schemeClr val="tx1"/>
                </a:solidFill>
                <a:effectLst/>
                <a:latin typeface="+mn-lt"/>
                <a:ea typeface="+mn-ea"/>
                <a:cs typeface="+mn-cs"/>
              </a:rPr>
              <a:t>下圖顯示了對眼睛區域（左）和嘴巴區域（右）的注視比例</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24</a:t>
            </a:fld>
            <a:endParaRPr lang="zh-TW" altLang="en-US"/>
          </a:p>
        </p:txBody>
      </p:sp>
    </p:spTree>
    <p:extLst>
      <p:ext uri="{BB962C8B-B14F-4D97-AF65-F5344CB8AC3E}">
        <p14:creationId xmlns:p14="http://schemas.microsoft.com/office/powerpoint/2010/main" val="34539552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25</a:t>
            </a:fld>
            <a:endParaRPr lang="zh-TW" altLang="en-US"/>
          </a:p>
        </p:txBody>
      </p:sp>
    </p:spTree>
    <p:extLst>
      <p:ext uri="{BB962C8B-B14F-4D97-AF65-F5344CB8AC3E}">
        <p14:creationId xmlns:p14="http://schemas.microsoft.com/office/powerpoint/2010/main" val="17240526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b="1" dirty="0" smtClean="0">
                <a:solidFill>
                  <a:prstClr val="black"/>
                </a:solidFill>
                <a:latin typeface="微軟正黑體" panose="020B0604030504040204" pitchFamily="34" charset="-120"/>
                <a:ea typeface="微軟正黑體" panose="020B0604030504040204" pitchFamily="34" charset="-120"/>
              </a:rPr>
              <a:t>較長的注視持續時間</a:t>
            </a:r>
            <a:endParaRPr lang="zh-TW" altLang="zh-TW"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26</a:t>
            </a:fld>
            <a:endParaRPr lang="zh-TW" altLang="en-US"/>
          </a:p>
        </p:txBody>
      </p:sp>
    </p:spTree>
    <p:extLst>
      <p:ext uri="{BB962C8B-B14F-4D97-AF65-F5344CB8AC3E}">
        <p14:creationId xmlns:p14="http://schemas.microsoft.com/office/powerpoint/2010/main" val="5993200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27</a:t>
            </a:fld>
            <a:endParaRPr lang="zh-TW" altLang="en-US"/>
          </a:p>
        </p:txBody>
      </p:sp>
    </p:spTree>
    <p:extLst>
      <p:ext uri="{BB962C8B-B14F-4D97-AF65-F5344CB8AC3E}">
        <p14:creationId xmlns:p14="http://schemas.microsoft.com/office/powerpoint/2010/main" val="4093394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在</a:t>
            </a:r>
            <a:r>
              <a:rPr lang="en-US" altLang="zh-TW" sz="1200" kern="1200" dirty="0" smtClean="0">
                <a:solidFill>
                  <a:schemeClr val="tx1"/>
                </a:solidFill>
                <a:effectLst/>
                <a:latin typeface="+mn-lt"/>
                <a:ea typeface="+mn-ea"/>
                <a:cs typeface="+mn-cs"/>
              </a:rPr>
              <a:t> </a:t>
            </a:r>
            <a:r>
              <a:rPr lang="zh-TW" altLang="zh-TW" sz="1200" kern="1200" dirty="0" smtClean="0">
                <a:solidFill>
                  <a:schemeClr val="tx1"/>
                </a:solidFill>
                <a:effectLst/>
                <a:latin typeface="+mn-lt"/>
                <a:ea typeface="+mn-ea"/>
                <a:cs typeface="+mn-cs"/>
              </a:rPr>
              <a:t>驚喜</a:t>
            </a:r>
            <a:r>
              <a:rPr lang="en-US" altLang="zh-TW" sz="1200" kern="1200" dirty="0" smtClean="0">
                <a:solidFill>
                  <a:schemeClr val="tx1"/>
                </a:solidFill>
                <a:effectLst/>
                <a:latin typeface="+mn-lt"/>
                <a:ea typeface="+mn-ea"/>
                <a:cs typeface="+mn-cs"/>
              </a:rPr>
              <a:t>surprise (M = 2.06) </a:t>
            </a:r>
            <a:r>
              <a:rPr lang="zh-TW" altLang="zh-TW" sz="1200" kern="1200" dirty="0" smtClean="0">
                <a:solidFill>
                  <a:schemeClr val="tx1"/>
                </a:solidFill>
                <a:effectLst/>
                <a:latin typeface="+mn-lt"/>
                <a:ea typeface="+mn-ea"/>
                <a:cs typeface="+mn-cs"/>
              </a:rPr>
              <a:t>的情緒中比傷心和 厭惡，有更大的掃視範圍</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28</a:t>
            </a:fld>
            <a:endParaRPr lang="zh-TW" altLang="en-US"/>
          </a:p>
        </p:txBody>
      </p:sp>
    </p:spTree>
    <p:extLst>
      <p:ext uri="{BB962C8B-B14F-4D97-AF65-F5344CB8AC3E}">
        <p14:creationId xmlns:p14="http://schemas.microsoft.com/office/powerpoint/2010/main" val="36518331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zh-TW" sz="1200" kern="1200" dirty="0" smtClean="0">
                <a:solidFill>
                  <a:schemeClr val="tx1"/>
                </a:solidFill>
                <a:effectLst/>
                <a:latin typeface="+mn-lt"/>
                <a:ea typeface="+mn-ea"/>
                <a:cs typeface="+mn-cs"/>
              </a:rPr>
              <a:t>都反應傷心和生氣</a:t>
            </a:r>
            <a:r>
              <a:rPr lang="zh-TW" altLang="en-US"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在觀看動態影像上有較低的注視區域比例</a:t>
            </a:r>
          </a:p>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29</a:t>
            </a:fld>
            <a:endParaRPr lang="zh-TW" altLang="en-US"/>
          </a:p>
        </p:txBody>
      </p:sp>
    </p:spTree>
    <p:extLst>
      <p:ext uri="{BB962C8B-B14F-4D97-AF65-F5344CB8AC3E}">
        <p14:creationId xmlns:p14="http://schemas.microsoft.com/office/powerpoint/2010/main" val="428886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18172147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30</a:t>
            </a:fld>
            <a:endParaRPr lang="zh-TW" altLang="en-US"/>
          </a:p>
        </p:txBody>
      </p:sp>
    </p:spTree>
    <p:extLst>
      <p:ext uri="{BB962C8B-B14F-4D97-AF65-F5344CB8AC3E}">
        <p14:creationId xmlns:p14="http://schemas.microsoft.com/office/powerpoint/2010/main" val="2154364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437698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r>
              <a:rPr lang="zh-TW" altLang="en-US" sz="1200" dirty="0" smtClean="0">
                <a:solidFill>
                  <a:prstClr val="black"/>
                </a:solidFill>
                <a:latin typeface="微軟正黑體" panose="020B0604030504040204" pitchFamily="34" charset="-120"/>
                <a:ea typeface="微軟正黑體" panose="020B0604030504040204" pitchFamily="34" charset="-120"/>
              </a:rPr>
              <a:t>干預措施 用來增加識別情緒的方法</a:t>
            </a: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018976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肌電圖（</a:t>
            </a:r>
            <a:r>
              <a:rPr lang="en-US" altLang="zh-TW" sz="1200" kern="1200" dirty="0" smtClean="0">
                <a:solidFill>
                  <a:schemeClr val="tx1"/>
                </a:solidFill>
                <a:effectLst/>
                <a:latin typeface="+mn-lt"/>
                <a:ea typeface="+mn-ea"/>
                <a:cs typeface="+mn-cs"/>
              </a:rPr>
              <a:t>EMG</a:t>
            </a:r>
            <a:r>
              <a:rPr lang="zh-TW" altLang="zh-TW" sz="1200" kern="1200" dirty="0" smtClean="0">
                <a:solidFill>
                  <a:schemeClr val="tx1"/>
                </a:solidFill>
                <a:effectLst/>
                <a:latin typeface="+mn-lt"/>
                <a:ea typeface="+mn-ea"/>
                <a:cs typeface="+mn-cs"/>
              </a:rPr>
              <a:t>）記錄肌肉骨骼電波活動，用來評估神經和肌肉功能的一種檢查。</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3554828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b="1" kern="1200" dirty="0" smtClean="0">
                <a:solidFill>
                  <a:schemeClr val="tx1"/>
                </a:solidFill>
                <a:effectLst/>
                <a:latin typeface="+mn-lt"/>
                <a:ea typeface="+mn-ea"/>
                <a:cs typeface="+mn-cs"/>
              </a:rPr>
              <a:t>動態情緒</a:t>
            </a:r>
            <a:r>
              <a:rPr lang="zh-TW" altLang="zh-TW" sz="1200" kern="1200" dirty="0" smtClean="0">
                <a:solidFill>
                  <a:schemeClr val="tx1"/>
                </a:solidFill>
                <a:effectLst/>
                <a:latin typeface="+mn-lt"/>
                <a:ea typeface="+mn-ea"/>
                <a:cs typeface="+mn-cs"/>
              </a:rPr>
              <a:t>包括臉部表情與語音同時</a:t>
            </a:r>
            <a:r>
              <a:rPr lang="zh-TW" altLang="zh-TW" sz="1200" kern="1200" dirty="0" smtClean="0">
                <a:solidFill>
                  <a:schemeClr val="tx1"/>
                </a:solidFill>
                <a:effectLst/>
                <a:latin typeface="+mn-lt"/>
                <a:ea typeface="+mn-ea"/>
                <a:cs typeface="+mn-cs"/>
              </a:rPr>
              <a:t>出現</a:t>
            </a:r>
            <a:r>
              <a:rPr lang="zh-TW" altLang="en-US" sz="1200" kern="1200" dirty="0" smtClean="0">
                <a:solidFill>
                  <a:schemeClr val="tx1"/>
                </a:solidFill>
                <a:effectLst/>
                <a:latin typeface="+mn-lt"/>
                <a:ea typeface="+mn-ea"/>
                <a:cs typeface="+mn-cs"/>
              </a:rPr>
              <a:t>以及</a:t>
            </a:r>
            <a:r>
              <a:rPr lang="zh-TW" altLang="zh-TW" sz="1200" kern="1200" dirty="0" smtClean="0">
                <a:solidFill>
                  <a:schemeClr val="tx1"/>
                </a:solidFill>
                <a:effectLst/>
                <a:latin typeface="+mn-lt"/>
                <a:ea typeface="+mn-ea"/>
                <a:cs typeface="+mn-cs"/>
              </a:rPr>
              <a:t>利用擬真的表情識別，</a:t>
            </a:r>
            <a:r>
              <a:rPr lang="zh-TW" altLang="zh-TW" sz="1200" kern="1200" dirty="0" smtClean="0">
                <a:solidFill>
                  <a:schemeClr val="tx1"/>
                </a:solidFill>
                <a:effectLst/>
                <a:latin typeface="+mn-lt"/>
                <a:ea typeface="+mn-ea"/>
                <a:cs typeface="+mn-cs"/>
              </a:rPr>
              <a:t>而參與者會試圖透過嘴巴的動作來解讀，而較少</a:t>
            </a:r>
            <a:r>
              <a:rPr lang="zh-TW" altLang="zh-TW" sz="1200" kern="1200" dirty="0" smtClean="0">
                <a:solidFill>
                  <a:schemeClr val="tx1"/>
                </a:solidFill>
                <a:effectLst/>
                <a:latin typeface="+mn-lt"/>
                <a:ea typeface="+mn-ea"/>
                <a:cs typeface="+mn-cs"/>
              </a:rPr>
              <a:t>看可能</a:t>
            </a:r>
            <a:r>
              <a:rPr lang="zh-TW" altLang="en-US" sz="1200" kern="1200" dirty="0" smtClean="0">
                <a:solidFill>
                  <a:schemeClr val="tx1"/>
                </a:solidFill>
                <a:effectLst/>
                <a:latin typeface="+mn-lt"/>
                <a:ea typeface="+mn-ea"/>
                <a:cs typeface="+mn-cs"/>
              </a:rPr>
              <a:t>會</a:t>
            </a:r>
            <a:r>
              <a:rPr lang="zh-TW" altLang="zh-TW" sz="1200" kern="1200" dirty="0" smtClean="0">
                <a:solidFill>
                  <a:schemeClr val="tx1"/>
                </a:solidFill>
                <a:effectLst/>
                <a:latin typeface="+mn-lt"/>
                <a:ea typeface="+mn-ea"/>
                <a:cs typeface="+mn-cs"/>
              </a:rPr>
              <a:t>提供</a:t>
            </a:r>
            <a:r>
              <a:rPr lang="zh-TW" altLang="zh-TW" sz="1200" kern="1200" dirty="0" smtClean="0">
                <a:solidFill>
                  <a:schemeClr val="tx1"/>
                </a:solidFill>
                <a:effectLst/>
                <a:latin typeface="+mn-lt"/>
                <a:ea typeface="+mn-ea"/>
                <a:cs typeface="+mn-cs"/>
              </a:rPr>
              <a:t>判斷訊息的區域</a:t>
            </a:r>
            <a:r>
              <a:rPr lang="zh-TW" altLang="zh-TW" sz="1200" kern="1200" dirty="0" smtClean="0">
                <a:solidFill>
                  <a:schemeClr val="tx1"/>
                </a:solidFill>
                <a:effectLst/>
                <a:latin typeface="+mn-lt"/>
                <a:ea typeface="+mn-ea"/>
                <a:cs typeface="+mn-cs"/>
              </a:rPr>
              <a:t>，但</a:t>
            </a:r>
            <a:r>
              <a:rPr lang="zh-TW" altLang="zh-TW" sz="1200" kern="1200" dirty="0" smtClean="0">
                <a:solidFill>
                  <a:schemeClr val="tx1"/>
                </a:solidFill>
                <a:effectLst/>
                <a:latin typeface="+mn-lt"/>
                <a:ea typeface="+mn-ea"/>
                <a:cs typeface="+mn-cs"/>
              </a:rPr>
              <a:t>相對於人臉還是可能降低他的具體性。</a:t>
            </a:r>
            <a:endParaRPr lang="en-US" altLang="zh-TW" sz="1200" kern="1200" dirty="0" smtClean="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2241508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眼球移動可以表示對臉部區域或特徵的關注，這些為識別情緒提供了有用的信息</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3534756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眼球移動可以表示對臉部區域或特徵的關注，這些為識別情緒提供了有用的信息</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309094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1" kern="1200" dirty="0" err="1" smtClean="0">
                <a:solidFill>
                  <a:schemeClr val="tx1"/>
                </a:solidFill>
                <a:effectLst/>
                <a:latin typeface="+mn-lt"/>
                <a:ea typeface="+mn-ea"/>
                <a:cs typeface="+mn-cs"/>
              </a:rPr>
              <a:t>Hoehn-Yahr</a:t>
            </a:r>
            <a:r>
              <a:rPr lang="zh-TW" altLang="zh-TW" sz="1200" b="1" kern="1200" dirty="0" smtClean="0">
                <a:solidFill>
                  <a:schemeClr val="tx1"/>
                </a:solidFill>
                <a:effectLst/>
                <a:latin typeface="+mn-lt"/>
                <a:ea typeface="+mn-ea"/>
                <a:cs typeface="+mn-cs"/>
              </a:rPr>
              <a:t>分級表</a:t>
            </a:r>
            <a:r>
              <a:rPr lang="zh-TW" altLang="zh-TW" sz="1200" kern="1200" dirty="0" smtClean="0">
                <a:solidFill>
                  <a:schemeClr val="tx1"/>
                </a:solidFill>
                <a:effectLst/>
                <a:latin typeface="+mn-lt"/>
                <a:ea typeface="+mn-ea"/>
                <a:cs typeface="+mn-cs"/>
              </a:rPr>
              <a:t>是醫學上用來紀錄</a:t>
            </a:r>
            <a:r>
              <a:rPr lang="en-US" altLang="zh-TW" sz="1200" u="sng" kern="1200" dirty="0" err="1" smtClean="0">
                <a:solidFill>
                  <a:schemeClr val="tx1"/>
                </a:solidFill>
                <a:effectLst/>
                <a:latin typeface="+mn-lt"/>
                <a:ea typeface="+mn-ea"/>
                <a:cs typeface="+mn-cs"/>
                <a:hlinkClick r:id="rId3" tooltip="帕金森症"/>
              </a:rPr>
              <a:t>帕金森症</a:t>
            </a:r>
            <a:r>
              <a:rPr lang="zh-TW" altLang="zh-TW" sz="1200" kern="1200" dirty="0" smtClean="0">
                <a:solidFill>
                  <a:schemeClr val="tx1"/>
                </a:solidFill>
                <a:effectLst/>
                <a:latin typeface="+mn-lt"/>
                <a:ea typeface="+mn-ea"/>
                <a:cs typeface="+mn-cs"/>
              </a:rPr>
              <a:t>病情的分級表。</a:t>
            </a:r>
          </a:p>
          <a:p>
            <a:pPr marL="171450" lvl="0" indent="-171450">
              <a:buFont typeface="Arial" panose="020B0604020202020204" pitchFamily="34" charset="0"/>
              <a:buChar char="•"/>
            </a:pPr>
            <a:r>
              <a:rPr lang="en-US" altLang="zh-TW" sz="1200" kern="1200" dirty="0" smtClean="0">
                <a:solidFill>
                  <a:schemeClr val="tx1"/>
                </a:solidFill>
                <a:effectLst/>
                <a:latin typeface="+mn-lt"/>
                <a:ea typeface="+mn-ea"/>
                <a:cs typeface="+mn-cs"/>
              </a:rPr>
              <a:t>0</a:t>
            </a:r>
            <a:r>
              <a:rPr lang="zh-TW" altLang="zh-TW" sz="1200" kern="1200" dirty="0" smtClean="0">
                <a:solidFill>
                  <a:schemeClr val="tx1"/>
                </a:solidFill>
                <a:effectLst/>
                <a:latin typeface="+mn-lt"/>
                <a:ea typeface="+mn-ea"/>
                <a:cs typeface="+mn-cs"/>
              </a:rPr>
              <a:t>期：無症狀。</a:t>
            </a:r>
          </a:p>
          <a:p>
            <a:pPr marL="171450" lvl="0" indent="-171450">
              <a:buFont typeface="Arial" panose="020B0604020202020204" pitchFamily="34" charset="0"/>
              <a:buChar char="•"/>
            </a:pPr>
            <a:r>
              <a:rPr lang="en-US" altLang="zh-TW" sz="1200" kern="1200" dirty="0" smtClean="0">
                <a:solidFill>
                  <a:schemeClr val="tx1"/>
                </a:solidFill>
                <a:effectLst/>
                <a:latin typeface="+mn-lt"/>
                <a:ea typeface="+mn-ea"/>
                <a:cs typeface="+mn-cs"/>
              </a:rPr>
              <a:t>1</a:t>
            </a:r>
            <a:r>
              <a:rPr lang="zh-TW" altLang="zh-TW" sz="1200" kern="1200" dirty="0" smtClean="0">
                <a:solidFill>
                  <a:schemeClr val="tx1"/>
                </a:solidFill>
                <a:effectLst/>
                <a:latin typeface="+mn-lt"/>
                <a:ea typeface="+mn-ea"/>
                <a:cs typeface="+mn-cs"/>
              </a:rPr>
              <a:t>期：單邊／側身體受影響，但沒有影響平衡。</a:t>
            </a:r>
          </a:p>
          <a:p>
            <a:pPr marL="171450" lvl="0" indent="-171450">
              <a:buFont typeface="Arial" panose="020B0604020202020204" pitchFamily="34" charset="0"/>
              <a:buChar char="•"/>
            </a:pPr>
            <a:r>
              <a:rPr lang="en-US" altLang="zh-TW" sz="1200" kern="1200" dirty="0" smtClean="0">
                <a:solidFill>
                  <a:schemeClr val="tx1"/>
                </a:solidFill>
                <a:effectLst/>
                <a:latin typeface="+mn-lt"/>
                <a:ea typeface="+mn-ea"/>
                <a:cs typeface="+mn-cs"/>
              </a:rPr>
              <a:t>1.5</a:t>
            </a:r>
            <a:r>
              <a:rPr lang="zh-TW" altLang="zh-TW" sz="1200" kern="1200" dirty="0" smtClean="0">
                <a:solidFill>
                  <a:schemeClr val="tx1"/>
                </a:solidFill>
                <a:effectLst/>
                <a:latin typeface="+mn-lt"/>
                <a:ea typeface="+mn-ea"/>
                <a:cs typeface="+mn-cs"/>
              </a:rPr>
              <a:t>期：身體單側受影響，並影響平衡。</a:t>
            </a:r>
          </a:p>
          <a:p>
            <a:pPr marL="171450" lvl="0" indent="-171450">
              <a:buFont typeface="Arial" panose="020B0604020202020204" pitchFamily="34" charset="0"/>
              <a:buChar char="•"/>
            </a:pPr>
            <a:r>
              <a:rPr lang="en-US" altLang="zh-TW" sz="1200" kern="1200" dirty="0" smtClean="0">
                <a:solidFill>
                  <a:schemeClr val="tx1"/>
                </a:solidFill>
                <a:effectLst/>
                <a:latin typeface="+mn-lt"/>
                <a:ea typeface="+mn-ea"/>
                <a:cs typeface="+mn-cs"/>
              </a:rPr>
              <a:t>2</a:t>
            </a:r>
            <a:r>
              <a:rPr lang="zh-TW" altLang="zh-TW" sz="1200" kern="1200" dirty="0" smtClean="0">
                <a:solidFill>
                  <a:schemeClr val="tx1"/>
                </a:solidFill>
                <a:effectLst/>
                <a:latin typeface="+mn-lt"/>
                <a:ea typeface="+mn-ea"/>
                <a:cs typeface="+mn-cs"/>
              </a:rPr>
              <a:t>期：身體雙邊／側受影響，但沒有影響平衡。</a:t>
            </a:r>
          </a:p>
          <a:p>
            <a:pPr marL="171450" lvl="0" indent="-171450">
              <a:buFont typeface="Arial" panose="020B0604020202020204" pitchFamily="34" charset="0"/>
              <a:buChar char="•"/>
            </a:pPr>
            <a:r>
              <a:rPr lang="en-US" altLang="zh-TW" sz="1200" kern="1200" dirty="0" smtClean="0">
                <a:solidFill>
                  <a:schemeClr val="tx1"/>
                </a:solidFill>
                <a:effectLst/>
                <a:latin typeface="+mn-lt"/>
                <a:ea typeface="+mn-ea"/>
                <a:cs typeface="+mn-cs"/>
              </a:rPr>
              <a:t>2.5</a:t>
            </a:r>
            <a:r>
              <a:rPr lang="zh-TW" altLang="zh-TW" sz="1200" kern="1200" dirty="0" smtClean="0">
                <a:solidFill>
                  <a:schemeClr val="tx1"/>
                </a:solidFill>
                <a:effectLst/>
                <a:latin typeface="+mn-lt"/>
                <a:ea typeface="+mn-ea"/>
                <a:cs typeface="+mn-cs"/>
              </a:rPr>
              <a:t>期： 身體雙邊受影響，但是在</a:t>
            </a:r>
            <a:r>
              <a:rPr lang="en-US" altLang="zh-TW" sz="1200" u="sng" kern="1200" dirty="0" err="1" smtClean="0">
                <a:solidFill>
                  <a:schemeClr val="tx1"/>
                </a:solidFill>
                <a:effectLst/>
                <a:latin typeface="+mn-lt"/>
                <a:ea typeface="+mn-ea"/>
                <a:cs typeface="+mn-cs"/>
                <a:hlinkClick r:id="rId4" tooltip="拉動試驗（頁面不存在）"/>
              </a:rPr>
              <a:t>拉動試驗</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pull test</a:t>
            </a:r>
            <a:r>
              <a:rPr lang="zh-TW" altLang="zh-TW" sz="1200" kern="1200" dirty="0" smtClean="0">
                <a:solidFill>
                  <a:schemeClr val="tx1"/>
                </a:solidFill>
                <a:effectLst/>
                <a:latin typeface="+mn-lt"/>
                <a:ea typeface="+mn-ea"/>
                <a:cs typeface="+mn-cs"/>
              </a:rPr>
              <a:t>）下能夠自行恢復平衡。</a:t>
            </a:r>
          </a:p>
          <a:p>
            <a:pPr marL="171450" lvl="0" indent="-171450">
              <a:buFont typeface="Arial" panose="020B0604020202020204" pitchFamily="34" charset="0"/>
              <a:buChar char="•"/>
            </a:pPr>
            <a:r>
              <a:rPr lang="en-US" altLang="zh-TW" sz="1200" kern="1200" dirty="0" smtClean="0">
                <a:solidFill>
                  <a:schemeClr val="tx1"/>
                </a:solidFill>
                <a:effectLst/>
                <a:latin typeface="+mn-lt"/>
                <a:ea typeface="+mn-ea"/>
                <a:cs typeface="+mn-cs"/>
              </a:rPr>
              <a:t>3</a:t>
            </a:r>
            <a:r>
              <a:rPr lang="zh-TW" altLang="zh-TW" sz="1200" kern="1200" dirty="0" smtClean="0">
                <a:solidFill>
                  <a:schemeClr val="tx1"/>
                </a:solidFill>
                <a:effectLst/>
                <a:latin typeface="+mn-lt"/>
                <a:ea typeface="+mn-ea"/>
                <a:cs typeface="+mn-cs"/>
              </a:rPr>
              <a:t>期： 平衡受影響，輕度到中度疾病。但患者可以獨立生活。</a:t>
            </a:r>
          </a:p>
          <a:p>
            <a:pPr marL="171450" lvl="0" indent="-171450">
              <a:buFont typeface="Arial" panose="020B0604020202020204" pitchFamily="34" charset="0"/>
              <a:buChar char="•"/>
            </a:pPr>
            <a:r>
              <a:rPr lang="en-US" altLang="zh-TW" sz="1200" kern="1200" dirty="0" smtClean="0">
                <a:solidFill>
                  <a:schemeClr val="tx1"/>
                </a:solidFill>
                <a:effectLst/>
                <a:latin typeface="+mn-lt"/>
                <a:ea typeface="+mn-ea"/>
                <a:cs typeface="+mn-cs"/>
              </a:rPr>
              <a:t>4</a:t>
            </a:r>
            <a:r>
              <a:rPr lang="zh-TW" altLang="zh-TW" sz="1200" kern="1200" dirty="0" smtClean="0">
                <a:solidFill>
                  <a:schemeClr val="tx1"/>
                </a:solidFill>
                <a:effectLst/>
                <a:latin typeface="+mn-lt"/>
                <a:ea typeface="+mn-ea"/>
                <a:cs typeface="+mn-cs"/>
              </a:rPr>
              <a:t>期：嚴重務活動能力。但患者可以自行走動和站立。</a:t>
            </a:r>
          </a:p>
          <a:p>
            <a:pPr marL="171450" lvl="0" indent="-171450">
              <a:buFont typeface="Arial" panose="020B0604020202020204" pitchFamily="34" charset="0"/>
              <a:buChar char="•"/>
            </a:pPr>
            <a:r>
              <a:rPr lang="en-US" altLang="zh-TW" sz="1200" kern="1200" dirty="0" smtClean="0">
                <a:solidFill>
                  <a:schemeClr val="tx1"/>
                </a:solidFill>
                <a:effectLst/>
                <a:latin typeface="+mn-lt"/>
                <a:ea typeface="+mn-ea"/>
                <a:cs typeface="+mn-cs"/>
              </a:rPr>
              <a:t>5</a:t>
            </a:r>
            <a:r>
              <a:rPr lang="zh-TW" altLang="zh-TW" sz="1200" kern="1200" dirty="0" smtClean="0">
                <a:solidFill>
                  <a:schemeClr val="tx1"/>
                </a:solidFill>
                <a:effectLst/>
                <a:latin typeface="+mn-lt"/>
                <a:ea typeface="+mn-ea"/>
                <a:cs typeface="+mn-cs"/>
              </a:rPr>
              <a:t>期：在沒有他人幫助的情況下，只能臥床或坐輪椅。</a:t>
            </a:r>
            <a:endParaRPr lang="en-US" altLang="zh-TW"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US" altLang="zh-TW" sz="1200" kern="1200" dirty="0" smtClean="0">
              <a:solidFill>
                <a:schemeClr val="tx1"/>
              </a:solidFill>
              <a:effectLst/>
              <a:latin typeface="+mn-lt"/>
              <a:ea typeface="+mn-ea"/>
              <a:cs typeface="+mn-cs"/>
            </a:endParaRPr>
          </a:p>
          <a:p>
            <a:r>
              <a:rPr lang="zh-TW" altLang="en-US" sz="1200" kern="1200" dirty="0" smtClean="0">
                <a:solidFill>
                  <a:schemeClr val="tx1"/>
                </a:solidFill>
                <a:effectLst/>
                <a:latin typeface="+mn-lt"/>
                <a:ea typeface="+mn-ea"/>
                <a:cs typeface="+mn-cs"/>
              </a:rPr>
              <a:t>是由</a:t>
            </a:r>
            <a:r>
              <a:rPr lang="zh-TW" altLang="zh-TW" sz="1200" kern="1200" dirty="0" smtClean="0">
                <a:solidFill>
                  <a:schemeClr val="tx1"/>
                </a:solidFill>
                <a:effectLst/>
                <a:latin typeface="+mn-lt"/>
                <a:ea typeface="+mn-ea"/>
                <a:cs typeface="+mn-cs"/>
              </a:rPr>
              <a:t>國際</a:t>
            </a:r>
            <a:r>
              <a:rPr lang="en-US" altLang="zh-TW" sz="1200" u="sng" kern="1200" dirty="0" err="1" smtClean="0">
                <a:solidFill>
                  <a:schemeClr val="tx1"/>
                </a:solidFill>
                <a:effectLst/>
                <a:latin typeface="+mn-lt"/>
                <a:ea typeface="+mn-ea"/>
                <a:cs typeface="+mn-cs"/>
                <a:hlinkClick r:id="rId5"/>
              </a:rPr>
              <a:t>運動障礙協會</a:t>
            </a:r>
            <a:r>
              <a:rPr lang="zh-TW" altLang="zh-TW" sz="1200" kern="1200" dirty="0" smtClean="0">
                <a:solidFill>
                  <a:schemeClr val="tx1"/>
                </a:solidFill>
                <a:effectLst/>
                <a:latin typeface="+mn-lt"/>
                <a:ea typeface="+mn-ea"/>
                <a:cs typeface="+mn-cs"/>
              </a:rPr>
              <a:t>（簡稱</a:t>
            </a:r>
            <a:r>
              <a:rPr lang="en-US" altLang="zh-TW" sz="1200" kern="1200" dirty="0" smtClean="0">
                <a:solidFill>
                  <a:schemeClr val="tx1"/>
                </a:solidFill>
                <a:effectLst/>
                <a:latin typeface="+mn-lt"/>
                <a:ea typeface="+mn-ea"/>
                <a:cs typeface="+mn-cs"/>
              </a:rPr>
              <a:t>MDS</a:t>
            </a:r>
            <a:r>
              <a:rPr lang="zh-TW" altLang="zh-TW" sz="1200" kern="1200" dirty="0" smtClean="0">
                <a:solidFill>
                  <a:schemeClr val="tx1"/>
                </a:solidFill>
                <a:effectLst/>
                <a:latin typeface="+mn-lt"/>
                <a:ea typeface="+mn-ea"/>
                <a:cs typeface="+mn-cs"/>
              </a:rPr>
              <a:t>）發布了校訂版本的</a:t>
            </a:r>
            <a:r>
              <a:rPr lang="en-US" altLang="zh-TW" sz="1200" kern="1200" dirty="0" smtClean="0">
                <a:solidFill>
                  <a:schemeClr val="tx1"/>
                </a:solidFill>
                <a:effectLst/>
                <a:latin typeface="+mn-lt"/>
                <a:ea typeface="+mn-ea"/>
                <a:cs typeface="+mn-cs"/>
              </a:rPr>
              <a:t>UPDRS</a:t>
            </a:r>
            <a:r>
              <a:rPr lang="zh-TW" altLang="zh-TW" sz="1200" kern="1200" dirty="0" smtClean="0">
                <a:solidFill>
                  <a:schemeClr val="tx1"/>
                </a:solidFill>
                <a:effectLst/>
                <a:latin typeface="+mn-lt"/>
                <a:ea typeface="+mn-ea"/>
                <a:cs typeface="+mn-cs"/>
              </a:rPr>
              <a:t>評分量表</a:t>
            </a:r>
          </a:p>
          <a:p>
            <a:pPr lvl="0"/>
            <a:r>
              <a:rPr lang="zh-TW" altLang="zh-TW" sz="1200" kern="1200" dirty="0" smtClean="0">
                <a:solidFill>
                  <a:schemeClr val="tx1"/>
                </a:solidFill>
                <a:effectLst/>
                <a:latin typeface="+mn-lt"/>
                <a:ea typeface="+mn-ea"/>
                <a:cs typeface="+mn-cs"/>
              </a:rPr>
              <a:t>患者日常活動上非運動性的評估（含十三項問題）</a:t>
            </a:r>
          </a:p>
          <a:p>
            <a:pPr lvl="0"/>
            <a:r>
              <a:rPr lang="zh-TW" altLang="zh-TW" sz="1200" kern="1200" dirty="0" smtClean="0">
                <a:solidFill>
                  <a:schemeClr val="tx1"/>
                </a:solidFill>
                <a:effectLst/>
                <a:latin typeface="+mn-lt"/>
                <a:ea typeface="+mn-ea"/>
                <a:cs typeface="+mn-cs"/>
              </a:rPr>
              <a:t>患者日常活動上運動性的評估（含十三項問題）</a:t>
            </a:r>
          </a:p>
          <a:p>
            <a:pPr lvl="0"/>
            <a:r>
              <a:rPr lang="zh-TW" altLang="zh-TW" sz="1200" kern="1200" dirty="0" smtClean="0">
                <a:solidFill>
                  <a:schemeClr val="tx1"/>
                </a:solidFill>
                <a:effectLst/>
                <a:latin typeface="+mn-lt"/>
                <a:ea typeface="+mn-ea"/>
                <a:cs typeface="+mn-cs"/>
              </a:rPr>
              <a:t>患者運動能力的評估（含十八項問題）</a:t>
            </a:r>
          </a:p>
          <a:p>
            <a:pPr lvl="0"/>
            <a:r>
              <a:rPr lang="zh-TW" altLang="zh-TW" sz="1200" kern="1200" dirty="0" smtClean="0">
                <a:solidFill>
                  <a:schemeClr val="tx1"/>
                </a:solidFill>
                <a:effectLst/>
                <a:latin typeface="+mn-lt"/>
                <a:ea typeface="+mn-ea"/>
                <a:cs typeface="+mn-cs"/>
              </a:rPr>
              <a:t>運動併發症（含六項問題）</a:t>
            </a:r>
          </a:p>
          <a:p>
            <a:r>
              <a:rPr lang="zh-TW" altLang="zh-TW" sz="1200" kern="1200" dirty="0" smtClean="0">
                <a:solidFill>
                  <a:schemeClr val="tx1"/>
                </a:solidFill>
                <a:effectLst/>
                <a:latin typeface="+mn-lt"/>
                <a:ea typeface="+mn-ea"/>
                <a:cs typeface="+mn-cs"/>
              </a:rPr>
              <a:t>每個分量表包含</a:t>
            </a:r>
            <a:r>
              <a:rPr lang="en-US" altLang="zh-TW" sz="1200" kern="1200" dirty="0" smtClean="0">
                <a:solidFill>
                  <a:schemeClr val="tx1"/>
                </a:solidFill>
                <a:effectLst/>
                <a:latin typeface="+mn-lt"/>
                <a:ea typeface="+mn-ea"/>
                <a:cs typeface="+mn-cs"/>
              </a:rPr>
              <a:t>0-4</a:t>
            </a:r>
            <a:r>
              <a:rPr lang="zh-TW" altLang="zh-TW" sz="1200" kern="1200" dirty="0" smtClean="0">
                <a:solidFill>
                  <a:schemeClr val="tx1"/>
                </a:solidFill>
                <a:effectLst/>
                <a:latin typeface="+mn-lt"/>
                <a:ea typeface="+mn-ea"/>
                <a:cs typeface="+mn-cs"/>
              </a:rPr>
              <a:t>分估分，用於對應正常</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輕微</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不嚴重</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中等</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嚴重進行評定。</a:t>
            </a:r>
          </a:p>
          <a:p>
            <a:pPr marL="0" lvl="0" indent="0">
              <a:buFont typeface="Arial" panose="020B0604020202020204" pitchFamily="34" charset="0"/>
              <a:buNone/>
            </a:pP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2574153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932596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2019/12/6</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2600" y="2582779"/>
            <a:ext cx="12096206" cy="1636294"/>
          </a:xfrm>
        </p:spPr>
        <p:txBody>
          <a:bodyPr>
            <a:noAutofit/>
          </a:bodyPr>
          <a:lstStyle/>
          <a:p>
            <a:r>
              <a:rPr lang="en-US" altLang="zh-TW" b="1" dirty="0"/>
              <a:t>Measuring emotion recognition by people with Parkinson’s disease using eye-tracking with dynamic facial expressions</a:t>
            </a:r>
            <a:endParaRPr lang="zh-TW" altLang="zh-TW"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Tree>
    <p:extLst>
      <p:ext uri="{BB962C8B-B14F-4D97-AF65-F5344CB8AC3E}">
        <p14:creationId xmlns:p14="http://schemas.microsoft.com/office/powerpoint/2010/main" val="2583087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627017" y="1679987"/>
            <a:ext cx="2181497" cy="523220"/>
          </a:xfrm>
          <a:prstGeom prst="rect">
            <a:avLst/>
          </a:prstGeom>
        </p:spPr>
        <p:txBody>
          <a:bodyPr wrap="square">
            <a:spAutoFit/>
          </a:bodyPr>
          <a:lstStyle/>
          <a:p>
            <a:r>
              <a:rPr lang="en-US" altLang="zh-TW" sz="2800" b="1" dirty="0" smtClean="0">
                <a:latin typeface="微軟正黑體" panose="020B0604030504040204" pitchFamily="34" charset="-120"/>
                <a:ea typeface="微軟正黑體" panose="020B0604030504040204" pitchFamily="34" charset="-120"/>
              </a:rPr>
              <a:t>Apparatus</a:t>
            </a:r>
            <a:endParaRPr lang="zh-TW" altLang="en-US" sz="2800" b="1" dirty="0">
              <a:latin typeface="微軟正黑體" panose="020B0604030504040204" pitchFamily="34" charset="-120"/>
              <a:ea typeface="微軟正黑體" panose="020B0604030504040204" pitchFamily="34" charset="-120"/>
            </a:endParaRPr>
          </a:p>
        </p:txBody>
      </p:sp>
      <p:sp>
        <p:nvSpPr>
          <p:cNvPr id="4" name="矩形 3"/>
          <p:cNvSpPr/>
          <p:nvPr/>
        </p:nvSpPr>
        <p:spPr>
          <a:xfrm>
            <a:off x="627017" y="2461521"/>
            <a:ext cx="9190751" cy="1246495"/>
          </a:xfrm>
          <a:prstGeom prst="rect">
            <a:avLst/>
          </a:prstGeom>
        </p:spPr>
        <p:txBody>
          <a:bodyPr wrap="square">
            <a:spAutoFit/>
          </a:bodyPr>
          <a:lstStyle/>
          <a:p>
            <a:pPr marL="457200" lvl="0" indent="-457200">
              <a:lnSpc>
                <a:spcPts val="4500"/>
              </a:lnSpc>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Experiment Builder</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2.2.1</a:t>
            </a:r>
            <a:r>
              <a:rPr lang="zh-TW" altLang="en-US" sz="2800" b="1" dirty="0">
                <a:solidFill>
                  <a:prstClr val="black"/>
                </a:solidFill>
                <a:latin typeface="微軟正黑體" panose="020B0604030504040204" pitchFamily="34" charset="-120"/>
                <a:ea typeface="微軟正黑體" panose="020B0604030504040204" pitchFamily="34" charset="-120"/>
              </a:rPr>
              <a:t>版； </a:t>
            </a:r>
            <a:r>
              <a:rPr lang="en-US" altLang="zh-TW" sz="2800" b="1" dirty="0">
                <a:solidFill>
                  <a:prstClr val="black"/>
                </a:solidFill>
                <a:latin typeface="微軟正黑體" panose="020B0604030504040204" pitchFamily="34" charset="-120"/>
                <a:ea typeface="微軟正黑體" panose="020B0604030504040204" pitchFamily="34" charset="-120"/>
              </a:rPr>
              <a:t>SR Research Ltd.</a:t>
            </a:r>
            <a:r>
              <a:rPr lang="zh-TW" altLang="en-US" sz="2800" b="1" dirty="0" smtClean="0">
                <a:solidFill>
                  <a:prstClr val="black"/>
                </a:solidFill>
                <a:latin typeface="微軟正黑體" panose="020B0604030504040204" pitchFamily="34" charset="-120"/>
                <a:ea typeface="微軟正黑體" panose="020B0604030504040204" pitchFamily="34" charset="-120"/>
              </a:rPr>
              <a:t>）收集受測者表達</a:t>
            </a:r>
            <a:r>
              <a:rPr lang="zh-TW" altLang="en-US" sz="2800" b="1" dirty="0">
                <a:solidFill>
                  <a:prstClr val="black"/>
                </a:solidFill>
                <a:latin typeface="微軟正黑體" panose="020B0604030504040204" pitchFamily="34" charset="-120"/>
                <a:ea typeface="微軟正黑體" panose="020B0604030504040204" pitchFamily="34" charset="-120"/>
              </a:rPr>
              <a:t>的判斷反應</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627017" y="3962239"/>
            <a:ext cx="9055835" cy="1246495"/>
          </a:xfrm>
          <a:prstGeom prst="rect">
            <a:avLst/>
          </a:prstGeom>
        </p:spPr>
        <p:txBody>
          <a:bodyPr wrap="square">
            <a:spAutoFit/>
          </a:bodyPr>
          <a:lstStyle/>
          <a:p>
            <a:pPr marL="457200" lvl="0" indent="-457200">
              <a:lnSpc>
                <a:spcPts val="4500"/>
              </a:lnSpc>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Dataviewer</a:t>
            </a:r>
            <a:r>
              <a:rPr lang="zh-TW" altLang="en-US" sz="2800" b="1" dirty="0">
                <a:solidFill>
                  <a:prstClr val="black"/>
                </a:solidFill>
                <a:latin typeface="微軟正黑體" panose="020B0604030504040204" pitchFamily="34" charset="-120"/>
                <a:ea typeface="微軟正黑體" panose="020B0604030504040204" pitchFamily="34" charset="-120"/>
              </a:rPr>
              <a:t>（版本</a:t>
            </a:r>
            <a:r>
              <a:rPr lang="en-US" altLang="zh-TW" sz="2800" b="1" dirty="0">
                <a:solidFill>
                  <a:prstClr val="black"/>
                </a:solidFill>
                <a:latin typeface="微軟正黑體" panose="020B0604030504040204" pitchFamily="34" charset="-120"/>
                <a:ea typeface="微軟正黑體" panose="020B0604030504040204" pitchFamily="34" charset="-120"/>
              </a:rPr>
              <a:t>2.4.0.115</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SR Research Ltd.</a:t>
            </a:r>
            <a:r>
              <a:rPr lang="zh-TW" altLang="en-US" sz="2800" b="1" dirty="0">
                <a:solidFill>
                  <a:prstClr val="black"/>
                </a:solidFill>
                <a:latin typeface="微軟正黑體" panose="020B0604030504040204" pitchFamily="34" charset="-120"/>
                <a:ea typeface="微軟正黑體" panose="020B0604030504040204" pitchFamily="34" charset="-120"/>
              </a:rPr>
              <a:t>）提取並彙總眼動數據</a:t>
            </a:r>
          </a:p>
        </p:txBody>
      </p:sp>
      <p:sp>
        <p:nvSpPr>
          <p:cNvPr id="5" name="矩形 4"/>
          <p:cNvSpPr/>
          <p:nvPr/>
        </p:nvSpPr>
        <p:spPr>
          <a:xfrm>
            <a:off x="627017" y="5305607"/>
            <a:ext cx="11083654" cy="1246495"/>
          </a:xfrm>
          <a:prstGeom prst="rect">
            <a:avLst/>
          </a:prstGeom>
        </p:spPr>
        <p:txBody>
          <a:bodyPr wrap="square">
            <a:spAutoFit/>
          </a:bodyPr>
          <a:lstStyle/>
          <a:p>
            <a:pPr marL="457200" indent="-457200">
              <a:lnSpc>
                <a:spcPts val="4500"/>
              </a:lnSpc>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Eyelink</a:t>
            </a:r>
            <a:r>
              <a:rPr lang="en-US" altLang="zh-TW" sz="2800" b="1" dirty="0">
                <a:solidFill>
                  <a:prstClr val="black"/>
                </a:solidFill>
                <a:latin typeface="微軟正黑體" panose="020B0604030504040204" pitchFamily="34" charset="-120"/>
                <a:ea typeface="微軟正黑體" panose="020B0604030504040204" pitchFamily="34" charset="-120"/>
              </a:rPr>
              <a:t> 1000+</a:t>
            </a:r>
            <a:r>
              <a:rPr lang="zh-TW" altLang="en-US" sz="2800" b="1" dirty="0">
                <a:solidFill>
                  <a:prstClr val="black"/>
                </a:solidFill>
                <a:latin typeface="微軟正黑體" panose="020B0604030504040204" pitchFamily="34" charset="-120"/>
                <a:ea typeface="微軟正黑體" panose="020B0604030504040204" pitchFamily="34" charset="-120"/>
              </a:rPr>
              <a:t>眼動儀（</a:t>
            </a:r>
            <a:r>
              <a:rPr lang="en-US" altLang="zh-TW" sz="2800" b="1" dirty="0">
                <a:solidFill>
                  <a:prstClr val="black"/>
                </a:solidFill>
                <a:latin typeface="微軟正黑體" panose="020B0604030504040204" pitchFamily="34" charset="-120"/>
                <a:ea typeface="微軟正黑體" panose="020B0604030504040204" pitchFamily="34" charset="-120"/>
              </a:rPr>
              <a:t>SR Research Ltd.</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a:lnSpc>
                <a:spcPts val="4500"/>
              </a:lnSpc>
            </a:pPr>
            <a:r>
              <a:rPr lang="zh-TW" altLang="en-US"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    記錄</a:t>
            </a:r>
            <a:r>
              <a:rPr lang="zh-TW" altLang="en-US" sz="2800" b="1" dirty="0">
                <a:solidFill>
                  <a:prstClr val="black"/>
                </a:solidFill>
                <a:latin typeface="微軟正黑體" panose="020B0604030504040204" pitchFamily="34" charset="-120"/>
                <a:ea typeface="微軟正黑體" panose="020B0604030504040204" pitchFamily="34" charset="-120"/>
              </a:rPr>
              <a:t>眼動，參與者與</a:t>
            </a:r>
            <a:r>
              <a:rPr lang="en-US" altLang="zh-TW" sz="2800" b="1" dirty="0" smtClean="0">
                <a:solidFill>
                  <a:prstClr val="black"/>
                </a:solidFill>
                <a:latin typeface="微軟正黑體" panose="020B0604030504040204" pitchFamily="34" charset="-120"/>
                <a:ea typeface="微軟正黑體" panose="020B0604030504040204" pitchFamily="34" charset="-120"/>
              </a:rPr>
              <a:t>530x 300</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zh-TW" altLang="en-US" sz="2800" b="1" dirty="0">
                <a:solidFill>
                  <a:prstClr val="black"/>
                </a:solidFill>
                <a:latin typeface="微軟正黑體" panose="020B0604030504040204" pitchFamily="34" charset="-120"/>
                <a:ea typeface="微軟正黑體" panose="020B0604030504040204" pitchFamily="34" charset="-120"/>
              </a:rPr>
              <a:t>顯示器相距</a:t>
            </a:r>
            <a:r>
              <a:rPr lang="en-US" altLang="zh-TW" sz="2800" b="1" dirty="0" smtClean="0">
                <a:solidFill>
                  <a:prstClr val="black"/>
                </a:solidFill>
                <a:latin typeface="微軟正黑體" panose="020B0604030504040204" pitchFamily="34" charset="-120"/>
                <a:ea typeface="微軟正黑體" panose="020B0604030504040204" pitchFamily="34" charset="-120"/>
              </a:rPr>
              <a:t>700mm</a:t>
            </a:r>
          </a:p>
        </p:txBody>
      </p:sp>
    </p:spTree>
    <p:extLst>
      <p:ext uri="{BB962C8B-B14F-4D97-AF65-F5344CB8AC3E}">
        <p14:creationId xmlns:p14="http://schemas.microsoft.com/office/powerpoint/2010/main" val="845092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425049" y="2677194"/>
            <a:ext cx="9190751" cy="607602"/>
          </a:xfrm>
          <a:prstGeom prst="rect">
            <a:avLst/>
          </a:prstGeom>
        </p:spPr>
        <p:txBody>
          <a:bodyPr wrap="square">
            <a:spAutoFit/>
          </a:bodyPr>
          <a:lstStyle/>
          <a:p>
            <a:pPr lvl="0">
              <a:lnSpc>
                <a:spcPts val="4500"/>
              </a:lnSpc>
            </a:pPr>
            <a:r>
              <a:rPr lang="zh-TW" altLang="en-US" sz="2800" b="1" dirty="0">
                <a:solidFill>
                  <a:prstClr val="black"/>
                </a:solidFill>
                <a:latin typeface="微軟正黑體" panose="020B0604030504040204" pitchFamily="34" charset="-120"/>
                <a:ea typeface="微軟正黑體" panose="020B0604030504040204" pitchFamily="34" charset="-120"/>
              </a:rPr>
              <a:t>含不同種族（地中海和北歐）男性和女性的影像</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627017" y="3427188"/>
            <a:ext cx="10657229" cy="1246495"/>
          </a:xfrm>
          <a:prstGeom prst="rect">
            <a:avLst/>
          </a:prstGeom>
        </p:spPr>
        <p:txBody>
          <a:bodyPr wrap="square">
            <a:spAutoFit/>
          </a:bodyPr>
          <a:lstStyle/>
          <a:p>
            <a:pPr marL="457200" indent="-457200">
              <a:lnSpc>
                <a:spcPts val="4500"/>
              </a:lnSpc>
              <a:buFont typeface="Arial" panose="020B0604020202020204" pitchFamily="34" charset="0"/>
              <a:buChar char="•"/>
            </a:pPr>
            <a:r>
              <a:rPr lang="zh-TW" altLang="zh-TW" sz="2800" b="1" dirty="0">
                <a:solidFill>
                  <a:prstClr val="black"/>
                </a:solidFill>
                <a:latin typeface="微軟正黑體" panose="020B0604030504040204" pitchFamily="34" charset="-120"/>
                <a:ea typeface="微軟正黑體" panose="020B0604030504040204" pitchFamily="34" charset="-120"/>
              </a:rPr>
              <a:t>本研究選擇了</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zh-TW" sz="2800" b="1" dirty="0">
                <a:solidFill>
                  <a:prstClr val="black"/>
                </a:solidFill>
                <a:latin typeface="微軟正黑體" panose="020B0604030504040204" pitchFamily="34" charset="-120"/>
                <a:ea typeface="微軟正黑體" panose="020B0604030504040204" pitchFamily="34" charset="-120"/>
              </a:rPr>
              <a:t>位男性和</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zh-TW" sz="2800" b="1" dirty="0">
                <a:solidFill>
                  <a:prstClr val="black"/>
                </a:solidFill>
                <a:latin typeface="微軟正黑體" panose="020B0604030504040204" pitchFamily="34" charset="-120"/>
                <a:ea typeface="微軟正黑體" panose="020B0604030504040204" pitchFamily="34" charset="-120"/>
              </a:rPr>
              <a:t>位女性表現出六種基本情緒（歡樂，悲傷，憤怒，恐懼，驚奇和厭惡）和中性表情的影像和圖像</a:t>
            </a:r>
          </a:p>
        </p:txBody>
      </p:sp>
      <p:sp>
        <p:nvSpPr>
          <p:cNvPr id="5" name="矩形 4"/>
          <p:cNvSpPr/>
          <p:nvPr/>
        </p:nvSpPr>
        <p:spPr>
          <a:xfrm>
            <a:off x="627017" y="4660502"/>
            <a:ext cx="11083654" cy="607602"/>
          </a:xfrm>
          <a:prstGeom prst="rect">
            <a:avLst/>
          </a:prstGeom>
        </p:spPr>
        <p:txBody>
          <a:bodyPr wrap="square">
            <a:spAutoFit/>
          </a:bodyPr>
          <a:lstStyle/>
          <a:p>
            <a:pPr marL="45720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每種組合在靜態和動態版本中均顯示一次，總共進行了</a:t>
            </a:r>
            <a:r>
              <a:rPr lang="en-US" altLang="zh-TW" sz="2800" b="1" dirty="0">
                <a:solidFill>
                  <a:prstClr val="black"/>
                </a:solidFill>
                <a:latin typeface="微軟正黑體" panose="020B0604030504040204" pitchFamily="34" charset="-120"/>
                <a:ea typeface="微軟正黑體" panose="020B0604030504040204" pitchFamily="34" charset="-120"/>
              </a:rPr>
              <a:t>84</a:t>
            </a:r>
            <a:r>
              <a:rPr lang="zh-TW" altLang="en-US" sz="2800" b="1" dirty="0">
                <a:solidFill>
                  <a:prstClr val="black"/>
                </a:solidFill>
                <a:latin typeface="微軟正黑體" panose="020B0604030504040204" pitchFamily="34" charset="-120"/>
                <a:ea typeface="微軟正黑體" panose="020B0604030504040204" pitchFamily="34" charset="-120"/>
              </a:rPr>
              <a:t>次測試</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11" name="圓角矩形 10"/>
          <p:cNvSpPr/>
          <p:nvPr/>
        </p:nvSpPr>
        <p:spPr>
          <a:xfrm>
            <a:off x="388371" y="1511856"/>
            <a:ext cx="7961545" cy="103884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zh-TW" altLang="en-US" sz="2800" b="1" dirty="0">
                <a:solidFill>
                  <a:schemeClr val="tx1"/>
                </a:solidFill>
                <a:latin typeface="微軟正黑體" panose="020B0604030504040204" pitchFamily="34" charset="-120"/>
                <a:ea typeface="微軟正黑體" panose="020B0604030504040204" pitchFamily="34" charset="-120"/>
              </a:rPr>
              <a:t>阿姆斯特丹動態臉部表情集</a:t>
            </a:r>
          </a:p>
          <a:p>
            <a:r>
              <a:rPr lang="en-US" altLang="zh-TW" sz="2800" b="1" dirty="0">
                <a:solidFill>
                  <a:schemeClr val="tx1"/>
                </a:solidFill>
                <a:latin typeface="微軟正黑體" panose="020B0604030504040204" pitchFamily="34" charset="-120"/>
                <a:ea typeface="微軟正黑體" panose="020B0604030504040204" pitchFamily="34" charset="-120"/>
              </a:rPr>
              <a:t>(Amsterdam Dynamic Facial Expression Set)</a:t>
            </a:r>
          </a:p>
        </p:txBody>
      </p:sp>
      <p:sp>
        <p:nvSpPr>
          <p:cNvPr id="12" name="矩形 11"/>
          <p:cNvSpPr/>
          <p:nvPr/>
        </p:nvSpPr>
        <p:spPr>
          <a:xfrm>
            <a:off x="627017" y="5254923"/>
            <a:ext cx="8988783" cy="669414"/>
          </a:xfrm>
          <a:prstGeom prst="rect">
            <a:avLst/>
          </a:prstGeom>
        </p:spPr>
        <p:txBody>
          <a:bodyPr wrap="square">
            <a:spAutoFit/>
          </a:bodyPr>
          <a:lstStyle/>
          <a:p>
            <a:pPr marL="45720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測試分為兩個部分（每個過程大約需要</a:t>
            </a:r>
            <a:r>
              <a:rPr lang="en-US" altLang="zh-TW" sz="2800" b="1" dirty="0">
                <a:solidFill>
                  <a:prstClr val="black"/>
                </a:solidFill>
                <a:latin typeface="微軟正黑體" panose="020B0604030504040204" pitchFamily="34" charset="-120"/>
                <a:ea typeface="微軟正黑體" panose="020B0604030504040204" pitchFamily="34" charset="-120"/>
              </a:rPr>
              <a:t>10-12</a:t>
            </a:r>
            <a:r>
              <a:rPr lang="zh-TW" altLang="en-US" sz="2800" b="1" dirty="0">
                <a:solidFill>
                  <a:prstClr val="black"/>
                </a:solidFill>
                <a:latin typeface="微軟正黑體" panose="020B0604030504040204" pitchFamily="34" charset="-120"/>
                <a:ea typeface="微軟正黑體" panose="020B0604030504040204" pitchFamily="34" charset="-120"/>
              </a:rPr>
              <a:t>分鐘）</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627017" y="5911157"/>
            <a:ext cx="11083654" cy="607602"/>
          </a:xfrm>
          <a:prstGeom prst="rect">
            <a:avLst/>
          </a:prstGeom>
        </p:spPr>
        <p:txBody>
          <a:bodyPr wrap="square">
            <a:spAutoFit/>
          </a:bodyPr>
          <a:lstStyle/>
          <a:p>
            <a:pPr marL="457200" indent="-457200">
              <a:lnSpc>
                <a:spcPts val="45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表情為隨機進行，並在在</a:t>
            </a:r>
            <a:r>
              <a:rPr lang="zh-TW" altLang="en-US" sz="2800" b="1" dirty="0">
                <a:solidFill>
                  <a:prstClr val="black"/>
                </a:solidFill>
                <a:latin typeface="微軟正黑體" panose="020B0604030504040204" pitchFamily="34" charset="-120"/>
                <a:ea typeface="微軟正黑體" panose="020B0604030504040204" pitchFamily="34" charset="-120"/>
              </a:rPr>
              <a:t>參與者之間平衡</a:t>
            </a:r>
          </a:p>
        </p:txBody>
      </p:sp>
    </p:spTree>
    <p:extLst>
      <p:ext uri="{BB962C8B-B14F-4D97-AF65-F5344CB8AC3E}">
        <p14:creationId xmlns:p14="http://schemas.microsoft.com/office/powerpoint/2010/main" val="245847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627017" y="1956195"/>
            <a:ext cx="10177341" cy="1246495"/>
          </a:xfrm>
          <a:prstGeom prst="rect">
            <a:avLst/>
          </a:prstGeom>
        </p:spPr>
        <p:txBody>
          <a:bodyPr wrap="square">
            <a:spAutoFit/>
          </a:bodyPr>
          <a:lstStyle/>
          <a:p>
            <a:pPr lvl="0">
              <a:lnSpc>
                <a:spcPts val="4500"/>
              </a:lnSpc>
            </a:pPr>
            <a:r>
              <a:rPr lang="zh-TW" altLang="en-US" sz="2800" b="1" dirty="0">
                <a:solidFill>
                  <a:prstClr val="black"/>
                </a:solidFill>
                <a:latin typeface="微軟正黑體" panose="020B0604030504040204" pitchFamily="34" charset="-120"/>
                <a:ea typeface="微軟正黑體" panose="020B0604030504040204" pitchFamily="34" charset="-120"/>
              </a:rPr>
              <a:t>為了檢查對</a:t>
            </a:r>
            <a:r>
              <a:rPr lang="zh-TW" altLang="en-US" sz="2800" b="1" dirty="0" smtClean="0">
                <a:solidFill>
                  <a:prstClr val="black"/>
                </a:solidFill>
                <a:latin typeface="微軟正黑體" panose="020B0604030504040204" pitchFamily="34" charset="-120"/>
                <a:ea typeface="微軟正黑體" panose="020B0604030504040204" pitchFamily="34" charset="-120"/>
              </a:rPr>
              <a:t>特定臉部</a:t>
            </a:r>
            <a:r>
              <a:rPr lang="zh-TW" altLang="en-US" sz="2800" b="1" dirty="0">
                <a:solidFill>
                  <a:prstClr val="black"/>
                </a:solidFill>
                <a:latin typeface="微軟正黑體" panose="020B0604030504040204" pitchFamily="34" charset="-120"/>
                <a:ea typeface="微軟正黑體" panose="020B0604030504040204" pitchFamily="34" charset="-120"/>
              </a:rPr>
              <a:t>特徵的視覺注意力，在眼睛和嘴巴周圍</a:t>
            </a:r>
            <a:r>
              <a:rPr lang="zh-TW" altLang="en-US" sz="2800" b="1" dirty="0" smtClean="0">
                <a:solidFill>
                  <a:prstClr val="black"/>
                </a:solidFill>
                <a:latin typeface="微軟正黑體" panose="020B0604030504040204" pitchFamily="34" charset="-120"/>
                <a:ea typeface="微軟正黑體" panose="020B0604030504040204" pitchFamily="34" charset="-120"/>
              </a:rPr>
              <a:t>創建感興趣</a:t>
            </a:r>
            <a:r>
              <a:rPr lang="zh-TW" altLang="en-US" sz="2800" b="1" dirty="0">
                <a:solidFill>
                  <a:prstClr val="black"/>
                </a:solidFill>
                <a:latin typeface="微軟正黑體" panose="020B0604030504040204" pitchFamily="34" charset="-120"/>
                <a:ea typeface="微軟正黑體" panose="020B0604030504040204" pitchFamily="34" charset="-120"/>
              </a:rPr>
              <a:t>的區域</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在每個區域周圍放置一個矩形</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
        <p:nvSpPr>
          <p:cNvPr id="2" name="矩形 1"/>
          <p:cNvSpPr/>
          <p:nvPr/>
        </p:nvSpPr>
        <p:spPr>
          <a:xfrm>
            <a:off x="627017" y="3409144"/>
            <a:ext cx="10177341" cy="1246495"/>
          </a:xfrm>
          <a:prstGeom prst="rect">
            <a:avLst/>
          </a:prstGeom>
        </p:spPr>
        <p:txBody>
          <a:bodyPr wrap="square">
            <a:spAutoFit/>
          </a:bodyPr>
          <a:lstStyle/>
          <a:p>
            <a:pPr marL="457200" lvl="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眼睛：該區域從眉毛的頂部垂直延伸到眼睛下方的等距距離，並水平延伸到臉部（不包括耳朵）</a:t>
            </a:r>
          </a:p>
        </p:txBody>
      </p:sp>
      <p:sp>
        <p:nvSpPr>
          <p:cNvPr id="5" name="矩形 4"/>
          <p:cNvSpPr/>
          <p:nvPr/>
        </p:nvSpPr>
        <p:spPr>
          <a:xfrm>
            <a:off x="627017" y="4800281"/>
            <a:ext cx="9407320" cy="1246495"/>
          </a:xfrm>
          <a:prstGeom prst="rect">
            <a:avLst/>
          </a:prstGeom>
        </p:spPr>
        <p:txBody>
          <a:bodyPr wrap="square">
            <a:spAutoFit/>
          </a:bodyPr>
          <a:lstStyle/>
          <a:p>
            <a:pPr marL="45720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嘴巴：，興趣區域從下巴的底部垂直延伸到鼻子下方</a:t>
            </a:r>
            <a:r>
              <a:rPr lang="zh-TW" altLang="en-US" sz="2800" b="1" dirty="0" smtClean="0">
                <a:solidFill>
                  <a:prstClr val="black"/>
                </a:solidFill>
                <a:latin typeface="微軟正黑體" panose="020B0604030504040204" pitchFamily="34" charset="-120"/>
                <a:ea typeface="微軟正黑體" panose="020B0604030504040204" pitchFamily="34" charset="-120"/>
              </a:rPr>
              <a:t>，並水平</a:t>
            </a:r>
            <a:r>
              <a:rPr lang="zh-TW" altLang="en-US" sz="2800" b="1" dirty="0">
                <a:solidFill>
                  <a:prstClr val="black"/>
                </a:solidFill>
                <a:latin typeface="微軟正黑體" panose="020B0604030504040204" pitchFamily="34" charset="-120"/>
                <a:ea typeface="微軟正黑體" panose="020B0604030504040204" pitchFamily="34" charset="-120"/>
              </a:rPr>
              <a:t>延伸到臉部邊緣</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26364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281397" y="2246665"/>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1</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4" name="圓角矩形 13"/>
          <p:cNvSpPr/>
          <p:nvPr/>
        </p:nvSpPr>
        <p:spPr>
          <a:xfrm>
            <a:off x="281397" y="3109419"/>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2</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7" name="圓角矩形 16"/>
          <p:cNvSpPr/>
          <p:nvPr/>
        </p:nvSpPr>
        <p:spPr>
          <a:xfrm>
            <a:off x="304261" y="3972173"/>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3</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3" name="矩形 12"/>
          <p:cNvSpPr/>
          <p:nvPr/>
        </p:nvSpPr>
        <p:spPr>
          <a:xfrm>
            <a:off x="2093806" y="2325737"/>
            <a:ext cx="9143689"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眼動</a:t>
            </a:r>
            <a:r>
              <a:rPr lang="zh-TW" altLang="en-US" sz="2800" b="1" dirty="0" smtClean="0">
                <a:latin typeface="微軟正黑體" panose="020B0604030504040204" pitchFamily="34" charset="-120"/>
                <a:ea typeface="微軟正黑體" panose="020B0604030504040204" pitchFamily="34" charset="-120"/>
              </a:rPr>
              <a:t>儀</a:t>
            </a:r>
            <a:r>
              <a:rPr lang="en-US" altLang="zh-TW" sz="2800" b="1" dirty="0" smtClean="0">
                <a:latin typeface="微軟正黑體" panose="020B0604030504040204" pitchFamily="34" charset="-120"/>
                <a:ea typeface="微軟正黑體" panose="020B0604030504040204" pitchFamily="34" charset="-120"/>
              </a:rPr>
              <a:t>9</a:t>
            </a:r>
            <a:r>
              <a:rPr lang="zh-TW" altLang="en-US" sz="2800" b="1" dirty="0" smtClean="0">
                <a:latin typeface="微軟正黑體" panose="020B0604030504040204" pitchFamily="34" charset="-120"/>
                <a:ea typeface="微軟正黑體" panose="020B0604030504040204" pitchFamily="34" charset="-120"/>
              </a:rPr>
              <a:t>點校準</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參與者坐在距離</a:t>
            </a:r>
            <a:r>
              <a:rPr lang="zh-TW" altLang="en-US" sz="2800" b="1" dirty="0" smtClean="0">
                <a:latin typeface="微軟正黑體" panose="020B0604030504040204" pitchFamily="34" charset="-120"/>
                <a:ea typeface="微軟正黑體" panose="020B0604030504040204" pitchFamily="34" charset="-120"/>
              </a:rPr>
              <a:t>螢幕</a:t>
            </a:r>
            <a:r>
              <a:rPr lang="en-US" altLang="zh-TW" sz="2800" b="1" dirty="0" smtClean="0">
                <a:latin typeface="微軟正黑體" panose="020B0604030504040204" pitchFamily="34" charset="-120"/>
                <a:ea typeface="微軟正黑體" panose="020B0604030504040204" pitchFamily="34" charset="-120"/>
              </a:rPr>
              <a:t>70cm</a:t>
            </a:r>
            <a:r>
              <a:rPr lang="zh-TW" altLang="en-US" sz="2800" b="1" dirty="0">
                <a:latin typeface="微軟正黑體" panose="020B0604030504040204" pitchFamily="34" charset="-120"/>
                <a:ea typeface="微軟正黑體" panose="020B0604030504040204" pitchFamily="34" charset="-120"/>
              </a:rPr>
              <a:t>的位置</a:t>
            </a:r>
            <a:r>
              <a:rPr lang="en-US" altLang="zh-TW" sz="2800" b="1" dirty="0" smtClean="0">
                <a:latin typeface="微軟正黑體" panose="020B0604030504040204" pitchFamily="34" charset="-120"/>
                <a:ea typeface="微軟正黑體" panose="020B0604030504040204" pitchFamily="34" charset="-120"/>
              </a:rPr>
              <a:t>)</a:t>
            </a:r>
            <a:endParaRPr lang="zh-TW" altLang="en-US" sz="2800" b="1" dirty="0">
              <a:latin typeface="微軟正黑體" panose="020B0604030504040204" pitchFamily="34" charset="-120"/>
              <a:ea typeface="微軟正黑體" panose="020B0604030504040204" pitchFamily="34" charset="-120"/>
            </a:endParaRPr>
          </a:p>
        </p:txBody>
      </p:sp>
      <p:sp>
        <p:nvSpPr>
          <p:cNvPr id="16" name="矩形 15"/>
          <p:cNvSpPr/>
          <p:nvPr/>
        </p:nvSpPr>
        <p:spPr>
          <a:xfrm>
            <a:off x="2093806" y="4069478"/>
            <a:ext cx="741770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參與者開始觀看</a:t>
            </a:r>
            <a:r>
              <a:rPr lang="zh-TW" altLang="en-US" sz="2800" b="1" dirty="0" smtClean="0">
                <a:latin typeface="微軟正黑體" panose="020B0604030504040204" pitchFamily="34" charset="-120"/>
                <a:ea typeface="微軟正黑體" panose="020B0604030504040204" pitchFamily="34" charset="-120"/>
              </a:rPr>
              <a:t>，每</a:t>
            </a:r>
            <a:r>
              <a:rPr lang="zh-TW" altLang="en-US" sz="2800" b="1" dirty="0">
                <a:latin typeface="微軟正黑體" panose="020B0604030504040204" pitchFamily="34" charset="-120"/>
                <a:ea typeface="微軟正黑體" panose="020B0604030504040204" pitchFamily="34" charset="-120"/>
              </a:rPr>
              <a:t>個</a:t>
            </a:r>
            <a:r>
              <a:rPr lang="zh-TW" altLang="en-US" sz="2800" b="1" dirty="0" smtClean="0">
                <a:latin typeface="微軟正黑體" panose="020B0604030504040204" pitchFamily="34" charset="-120"/>
                <a:ea typeface="微軟正黑體" panose="020B0604030504040204" pitchFamily="34" charset="-120"/>
              </a:rPr>
              <a:t>畫面顯示</a:t>
            </a:r>
            <a:r>
              <a:rPr lang="en-US" altLang="zh-TW" sz="2800" b="1" dirty="0">
                <a:latin typeface="微軟正黑體" panose="020B0604030504040204" pitchFamily="34" charset="-120"/>
                <a:ea typeface="微軟正黑體" panose="020B0604030504040204" pitchFamily="34" charset="-120"/>
              </a:rPr>
              <a:t>6</a:t>
            </a:r>
            <a:r>
              <a:rPr lang="en-US" altLang="zh-TW" sz="2800" b="1" dirty="0" smtClean="0">
                <a:latin typeface="微軟正黑體" panose="020B0604030504040204" pitchFamily="34" charset="-120"/>
                <a:ea typeface="微軟正黑體" panose="020B0604030504040204" pitchFamily="34" charset="-120"/>
              </a:rPr>
              <a:t>sec</a:t>
            </a:r>
            <a:endParaRPr lang="zh-TW" altLang="en-US" sz="2800" b="1" dirty="0">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1" name="矩形 20"/>
          <p:cNvSpPr/>
          <p:nvPr/>
        </p:nvSpPr>
        <p:spPr>
          <a:xfrm>
            <a:off x="627017" y="1419533"/>
            <a:ext cx="2181497"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Procedures</a:t>
            </a:r>
          </a:p>
        </p:txBody>
      </p:sp>
      <p:sp>
        <p:nvSpPr>
          <p:cNvPr id="12" name="矩形 11"/>
          <p:cNvSpPr/>
          <p:nvPr/>
        </p:nvSpPr>
        <p:spPr>
          <a:xfrm>
            <a:off x="2093806" y="3145040"/>
            <a:ext cx="10322783"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每個測試開始前</a:t>
            </a:r>
            <a:r>
              <a:rPr lang="zh-TW" altLang="en-US"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必須注視固定</a:t>
            </a:r>
            <a:r>
              <a:rPr lang="zh-TW" altLang="en-US" sz="2800" b="1" dirty="0" smtClean="0">
                <a:latin typeface="微軟正黑體" panose="020B0604030504040204" pitchFamily="34" charset="-120"/>
                <a:ea typeface="微軟正黑體" panose="020B0604030504040204" pitchFamily="34" charset="-120"/>
              </a:rPr>
              <a:t>點</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白色背景中央的</a:t>
            </a:r>
            <a:r>
              <a:rPr lang="zh-TW" altLang="en-US" sz="2800" b="1" dirty="0">
                <a:latin typeface="微軟正黑體" panose="020B0604030504040204" pitchFamily="34" charset="-120"/>
                <a:ea typeface="微軟正黑體" panose="020B0604030504040204" pitchFamily="34" charset="-120"/>
              </a:rPr>
              <a:t>黑色小</a:t>
            </a:r>
            <a:r>
              <a:rPr lang="zh-TW" altLang="en-US" sz="2800" b="1" dirty="0" smtClean="0">
                <a:latin typeface="微軟正黑體" panose="020B0604030504040204" pitchFamily="34" charset="-120"/>
                <a:ea typeface="微軟正黑體" panose="020B0604030504040204" pitchFamily="34" charset="-120"/>
              </a:rPr>
              <a:t>圓圈</a:t>
            </a:r>
            <a:r>
              <a:rPr lang="en-US" altLang="zh-TW" sz="2800" b="1" dirty="0" smtClean="0">
                <a:latin typeface="微軟正黑體" panose="020B0604030504040204" pitchFamily="34" charset="-120"/>
                <a:ea typeface="微軟正黑體" panose="020B0604030504040204" pitchFamily="34" charset="-120"/>
              </a:rPr>
              <a:t>)</a:t>
            </a:r>
            <a:endParaRPr lang="zh-TW" altLang="en-US" sz="2800" b="1" dirty="0">
              <a:latin typeface="微軟正黑體" panose="020B0604030504040204" pitchFamily="34" charset="-120"/>
              <a:ea typeface="微軟正黑體" panose="020B0604030504040204" pitchFamily="34" charset="-120"/>
            </a:endParaRPr>
          </a:p>
        </p:txBody>
      </p:sp>
      <p:sp>
        <p:nvSpPr>
          <p:cNvPr id="15" name="圓角矩形 14"/>
          <p:cNvSpPr/>
          <p:nvPr/>
        </p:nvSpPr>
        <p:spPr>
          <a:xfrm>
            <a:off x="304261" y="4887632"/>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4</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2093806" y="4997157"/>
            <a:ext cx="9721205" cy="523220"/>
          </a:xfrm>
          <a:prstGeom prst="rect">
            <a:avLst/>
          </a:prstGeom>
        </p:spPr>
        <p:txBody>
          <a:bodyPr wrap="square">
            <a:spAutoFit/>
          </a:bodyPr>
          <a:lstStyle/>
          <a:p>
            <a:r>
              <a:rPr lang="zh-TW" altLang="en-US" sz="2800" b="1" dirty="0" smtClean="0">
                <a:latin typeface="微軟正黑體" panose="020B0604030504040204" pitchFamily="34" charset="-120"/>
                <a:ea typeface="微軟正黑體" panose="020B0604030504040204" pitchFamily="34" charset="-120"/>
              </a:rPr>
              <a:t>出現一個反應畫面，顯示</a:t>
            </a:r>
            <a:r>
              <a:rPr lang="en-US" altLang="zh-TW" sz="2800" b="1" dirty="0" smtClean="0">
                <a:latin typeface="微軟正黑體" panose="020B0604030504040204" pitchFamily="34" charset="-120"/>
                <a:ea typeface="微軟正黑體" panose="020B0604030504040204" pitchFamily="34" charset="-120"/>
              </a:rPr>
              <a:t>7</a:t>
            </a:r>
            <a:r>
              <a:rPr lang="zh-TW" altLang="en-US" sz="2800" b="1" dirty="0" smtClean="0">
                <a:latin typeface="微軟正黑體" panose="020B0604030504040204" pitchFamily="34" charset="-120"/>
                <a:ea typeface="微軟正黑體" panose="020B0604030504040204" pitchFamily="34" charset="-120"/>
              </a:rPr>
              <a:t>種可能的表達方式名稱</a:t>
            </a:r>
            <a:endParaRPr lang="zh-TW" altLang="en-US" sz="2800" b="1" dirty="0">
              <a:latin typeface="微軟正黑體" panose="020B0604030504040204" pitchFamily="34" charset="-120"/>
              <a:ea typeface="微軟正黑體" panose="020B0604030504040204" pitchFamily="34" charset="-120"/>
            </a:endParaRPr>
          </a:p>
        </p:txBody>
      </p:sp>
      <p:sp>
        <p:nvSpPr>
          <p:cNvPr id="20" name="圓角矩形 19"/>
          <p:cNvSpPr/>
          <p:nvPr/>
        </p:nvSpPr>
        <p:spPr>
          <a:xfrm>
            <a:off x="304261" y="5807771"/>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a:solidFill>
                  <a:schemeClr val="tx1"/>
                </a:solidFill>
                <a:latin typeface="微軟正黑體" panose="020B0604030504040204" pitchFamily="34" charset="-120"/>
                <a:ea typeface="微軟正黑體" panose="020B0604030504040204" pitchFamily="34" charset="-120"/>
              </a:rPr>
              <a:t>5</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2" name="矩形 1"/>
          <p:cNvSpPr/>
          <p:nvPr/>
        </p:nvSpPr>
        <p:spPr>
          <a:xfrm>
            <a:off x="2093806" y="5807771"/>
            <a:ext cx="9721205"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參與者向實驗者口頭指示他們的選擇</a:t>
            </a:r>
            <a:r>
              <a:rPr lang="zh-TW" altLang="en-US" sz="2800" b="1" dirty="0" smtClean="0">
                <a:solidFill>
                  <a:prstClr val="black"/>
                </a:solidFill>
                <a:latin typeface="微軟正黑體" panose="020B0604030504040204" pitchFamily="34" charset="-120"/>
                <a:ea typeface="微軟正黑體" panose="020B0604030504040204" pitchFamily="34" charset="-120"/>
              </a:rPr>
              <a:t>，並通過</a:t>
            </a:r>
            <a:r>
              <a:rPr lang="zh-TW" altLang="en-US" sz="2800" b="1" dirty="0">
                <a:solidFill>
                  <a:prstClr val="black"/>
                </a:solidFill>
                <a:latin typeface="微軟正黑體" panose="020B0604030504040204" pitchFamily="34" charset="-120"/>
                <a:ea typeface="微軟正黑體" panose="020B0604030504040204" pitchFamily="34" charset="-120"/>
              </a:rPr>
              <a:t>按鍵記錄</a:t>
            </a:r>
            <a:r>
              <a:rPr lang="zh-TW" altLang="en-US" sz="2800" b="1" dirty="0" smtClean="0">
                <a:solidFill>
                  <a:prstClr val="black"/>
                </a:solidFill>
                <a:latin typeface="微軟正黑體" panose="020B0604030504040204" pitchFamily="34" charset="-120"/>
                <a:ea typeface="微軟正黑體" panose="020B0604030504040204" pitchFamily="34" charset="-120"/>
              </a:rPr>
              <a:t>反應</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10s</a:t>
            </a:r>
            <a:r>
              <a:rPr lang="zh-TW" altLang="en-US" sz="2800" b="1" dirty="0">
                <a:solidFill>
                  <a:prstClr val="black"/>
                </a:solidFill>
                <a:latin typeface="微軟正黑體" panose="020B0604030504040204" pitchFamily="34" charset="-120"/>
                <a:ea typeface="微軟正黑體" panose="020B0604030504040204" pitchFamily="34" charset="-120"/>
              </a:rPr>
              <a:t>內未反應，則測試超時</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98030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1108280" y="1698194"/>
            <a:ext cx="10129215" cy="523220"/>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計算每個測試的以下數據</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1108280" y="2526908"/>
            <a:ext cx="11548941" cy="2657138"/>
          </a:xfrm>
          <a:prstGeom prst="rect">
            <a:avLst/>
          </a:prstGeom>
        </p:spPr>
        <p:txBody>
          <a:bodyPr wrap="square">
            <a:spAutoFit/>
          </a:bodyPr>
          <a:lstStyle/>
          <a:p>
            <a:pPr marL="457200" lvl="0" indent="-457200">
              <a:lnSpc>
                <a:spcPts val="4000"/>
              </a:lnSpc>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識別</a:t>
            </a:r>
            <a:r>
              <a:rPr lang="zh-TW" altLang="en-US" sz="2800" b="1" dirty="0" smtClean="0">
                <a:solidFill>
                  <a:prstClr val="black"/>
                </a:solidFill>
                <a:latin typeface="微軟正黑體" panose="020B0604030504040204" pitchFamily="34" charset="-120"/>
                <a:ea typeface="微軟正黑體" panose="020B0604030504040204" pitchFamily="34" charset="-120"/>
              </a:rPr>
              <a:t>準確性</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marL="457200" lvl="0" indent="-457200">
              <a:lnSpc>
                <a:spcPts val="4000"/>
              </a:lnSpc>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注視</a:t>
            </a:r>
            <a:r>
              <a:rPr lang="zh-TW" altLang="en-US" sz="2800" b="1" dirty="0">
                <a:solidFill>
                  <a:prstClr val="black"/>
                </a:solidFill>
                <a:latin typeface="微軟正黑體" panose="020B0604030504040204" pitchFamily="34" charset="-120"/>
                <a:ea typeface="微軟正黑體" panose="020B0604030504040204" pitchFamily="34" charset="-120"/>
              </a:rPr>
              <a:t>總</a:t>
            </a:r>
            <a:r>
              <a:rPr lang="zh-TW" altLang="en-US" sz="2800" b="1" dirty="0" smtClean="0">
                <a:solidFill>
                  <a:prstClr val="black"/>
                </a:solidFill>
                <a:latin typeface="微軟正黑體" panose="020B0604030504040204" pitchFamily="34" charset="-120"/>
                <a:ea typeface="微軟正黑體" panose="020B0604030504040204" pitchFamily="34" charset="-120"/>
              </a:rPr>
              <a:t>次數</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marL="457200" lvl="0" indent="-457200">
              <a:lnSpc>
                <a:spcPts val="4000"/>
              </a:lnSpc>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平均</a:t>
            </a:r>
            <a:r>
              <a:rPr lang="zh-TW" altLang="en-US" sz="2800" b="1" dirty="0">
                <a:solidFill>
                  <a:prstClr val="black"/>
                </a:solidFill>
                <a:latin typeface="微軟正黑體" panose="020B0604030504040204" pitchFamily="34" charset="-120"/>
                <a:ea typeface="微軟正黑體" panose="020B0604030504040204" pitchFamily="34" charset="-120"/>
              </a:rPr>
              <a:t>注視持續</a:t>
            </a:r>
            <a:r>
              <a:rPr lang="zh-TW" altLang="en-US" sz="2800" b="1" dirty="0" smtClean="0">
                <a:solidFill>
                  <a:prstClr val="black"/>
                </a:solidFill>
                <a:latin typeface="微軟正黑體" panose="020B0604030504040204" pitchFamily="34" charset="-120"/>
                <a:ea typeface="微軟正黑體" panose="020B0604030504040204" pitchFamily="34" charset="-120"/>
              </a:rPr>
              <a:t>時間</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marL="457200" lvl="0" indent="-457200">
              <a:lnSpc>
                <a:spcPts val="4000"/>
              </a:lnSpc>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平均</a:t>
            </a:r>
            <a:r>
              <a:rPr lang="zh-TW" altLang="en-US" sz="2800" b="1" dirty="0">
                <a:solidFill>
                  <a:prstClr val="black"/>
                </a:solidFill>
                <a:latin typeface="微軟正黑體" panose="020B0604030504040204" pitchFamily="34" charset="-120"/>
                <a:ea typeface="微軟正黑體" panose="020B0604030504040204" pitchFamily="34" charset="-120"/>
              </a:rPr>
              <a:t>掃視</a:t>
            </a:r>
            <a:r>
              <a:rPr lang="zh-TW" altLang="en-US" sz="2800" b="1" dirty="0" smtClean="0">
                <a:solidFill>
                  <a:prstClr val="black"/>
                </a:solidFill>
                <a:latin typeface="微軟正黑體" panose="020B0604030504040204" pitchFamily="34" charset="-120"/>
                <a:ea typeface="微軟正黑體" panose="020B0604030504040204" pitchFamily="34" charset="-120"/>
              </a:rPr>
              <a:t>幅度</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marL="457200" lvl="0" indent="-457200">
              <a:lnSpc>
                <a:spcPts val="4000"/>
              </a:lnSpc>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每</a:t>
            </a:r>
            <a:r>
              <a:rPr lang="zh-TW" altLang="en-US" sz="2800" b="1" dirty="0">
                <a:solidFill>
                  <a:prstClr val="black"/>
                </a:solidFill>
                <a:latin typeface="微軟正黑體" panose="020B0604030504040204" pitchFamily="34" charset="-120"/>
                <a:ea typeface="微軟正黑體" panose="020B0604030504040204" pitchFamily="34" charset="-120"/>
              </a:rPr>
              <a:t>個關注區域內注視的</a:t>
            </a:r>
            <a:r>
              <a:rPr lang="zh-TW" altLang="en-US" sz="2800" b="1" dirty="0" smtClean="0">
                <a:solidFill>
                  <a:prstClr val="black"/>
                </a:solidFill>
                <a:latin typeface="微軟正黑體" panose="020B0604030504040204" pitchFamily="34" charset="-120"/>
                <a:ea typeface="微軟正黑體" panose="020B0604030504040204" pitchFamily="34" charset="-120"/>
              </a:rPr>
              <a:t>比例</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眼、口</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84331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28474" y="2184352"/>
            <a:ext cx="6160168" cy="523220"/>
          </a:xfrm>
          <a:prstGeom prst="rect">
            <a:avLst/>
          </a:prstGeom>
        </p:spPr>
        <p:txBody>
          <a:bodyPr wrap="square">
            <a:spAutoFit/>
          </a:bodyPr>
          <a:lstStyle/>
          <a:p>
            <a:pPr>
              <a:spcAft>
                <a:spcPts val="0"/>
              </a:spcAft>
            </a:pPr>
            <a:r>
              <a:rPr lang="zh-TW" altLang="en-US" sz="2800" b="1">
                <a:latin typeface="微軟正黑體" panose="020B0604030504040204" pitchFamily="34" charset="-120"/>
                <a:ea typeface="微軟正黑體" panose="020B0604030504040204" pitchFamily="34" charset="-120"/>
              </a:rPr>
              <a:t>兩組皆有一名參與者數據沒有被收集</a:t>
            </a:r>
            <a:endParaRPr lang="en-US" altLang="zh-TW" sz="2800" b="1" dirty="0">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1" name="矩形 20"/>
          <p:cNvSpPr/>
          <p:nvPr/>
        </p:nvSpPr>
        <p:spPr>
          <a:xfrm>
            <a:off x="627017" y="1419533"/>
            <a:ext cx="2958394"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Data analysis</a:t>
            </a:r>
          </a:p>
        </p:txBody>
      </p:sp>
      <p:sp>
        <p:nvSpPr>
          <p:cNvPr id="19" name="圓角矩形 18"/>
          <p:cNvSpPr/>
          <p:nvPr/>
        </p:nvSpPr>
        <p:spPr>
          <a:xfrm>
            <a:off x="3483142" y="4645350"/>
            <a:ext cx="5650831" cy="1719343"/>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US" altLang="zh-TW" sz="2800" b="1" dirty="0">
                <a:solidFill>
                  <a:prstClr val="black"/>
                </a:solidFill>
                <a:latin typeface="微軟正黑體" panose="020B0604030504040204" pitchFamily="34" charset="-120"/>
                <a:ea typeface="微軟正黑體" panose="020B0604030504040204" pitchFamily="34" charset="-120"/>
              </a:rPr>
              <a:t>PD</a:t>
            </a:r>
            <a:r>
              <a:rPr lang="zh-TW" altLang="en-US" sz="2800" b="1" dirty="0">
                <a:solidFill>
                  <a:prstClr val="black"/>
                </a:solidFill>
                <a:latin typeface="微軟正黑體" panose="020B0604030504040204" pitchFamily="34" charset="-120"/>
                <a:ea typeface="微軟正黑體" panose="020B0604030504040204" pitchFamily="34" charset="-120"/>
              </a:rPr>
              <a:t>組中的</a:t>
            </a:r>
            <a:r>
              <a:rPr lang="en-US" altLang="zh-TW" sz="2800" b="1" dirty="0">
                <a:solidFill>
                  <a:prstClr val="black"/>
                </a:solidFill>
                <a:latin typeface="微軟正黑體" panose="020B0604030504040204" pitchFamily="34" charset="-120"/>
                <a:ea typeface="微軟正黑體" panose="020B0604030504040204" pitchFamily="34" charset="-120"/>
              </a:rPr>
              <a:t>17</a:t>
            </a:r>
            <a:r>
              <a:rPr lang="zh-TW" altLang="en-US" sz="2800" b="1" dirty="0" smtClean="0">
                <a:solidFill>
                  <a:prstClr val="black"/>
                </a:solidFill>
                <a:latin typeface="微軟正黑體" panose="020B0604030504040204" pitchFamily="34" charset="-120"/>
                <a:ea typeface="微軟正黑體" panose="020B0604030504040204" pitchFamily="34" charset="-120"/>
              </a:rPr>
              <a:t>名 </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男</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9</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女</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8)</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lvl="0" algn="ctr"/>
            <a:r>
              <a:rPr lang="zh-TW" altLang="en-US" sz="2800" b="1" dirty="0" smtClean="0">
                <a:solidFill>
                  <a:prstClr val="black"/>
                </a:solidFill>
                <a:latin typeface="微軟正黑體" panose="020B0604030504040204" pitchFamily="34" charset="-120"/>
                <a:ea typeface="微軟正黑體" panose="020B0604030504040204" pitchFamily="34" charset="-120"/>
              </a:rPr>
              <a:t>對照組的</a:t>
            </a:r>
            <a:r>
              <a:rPr lang="en-US" altLang="zh-TW" sz="2800" b="1" dirty="0" smtClean="0">
                <a:solidFill>
                  <a:prstClr val="black"/>
                </a:solidFill>
                <a:latin typeface="微軟正黑體" panose="020B0604030504040204" pitchFamily="34" charset="-120"/>
                <a:ea typeface="微軟正黑體" panose="020B0604030504040204" pitchFamily="34" charset="-120"/>
              </a:rPr>
              <a:t>9</a:t>
            </a:r>
            <a:r>
              <a:rPr lang="zh-TW" altLang="en-US" sz="2800" b="1" dirty="0" smtClean="0">
                <a:solidFill>
                  <a:prstClr val="black"/>
                </a:solidFill>
                <a:latin typeface="微軟正黑體" panose="020B0604030504040204" pitchFamily="34" charset="-120"/>
                <a:ea typeface="微軟正黑體" panose="020B0604030504040204" pitchFamily="34" charset="-120"/>
              </a:rPr>
              <a:t>名 </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男</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4</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女：</a:t>
            </a:r>
            <a:r>
              <a:rPr lang="en-US" altLang="zh-TW" sz="2800" b="1" dirty="0">
                <a:solidFill>
                  <a:prstClr val="black"/>
                </a:solidFill>
                <a:latin typeface="微軟正黑體" panose="020B0604030504040204" pitchFamily="34" charset="-120"/>
                <a:ea typeface="微軟正黑體" panose="020B0604030504040204" pitchFamily="34" charset="-120"/>
              </a:rPr>
              <a:t>5)</a:t>
            </a:r>
          </a:p>
        </p:txBody>
      </p:sp>
      <p:sp>
        <p:nvSpPr>
          <p:cNvPr id="7" name="向下箭號 6"/>
          <p:cNvSpPr/>
          <p:nvPr/>
        </p:nvSpPr>
        <p:spPr>
          <a:xfrm>
            <a:off x="6033835" y="3050819"/>
            <a:ext cx="549443" cy="125128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59595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43624" y="2234195"/>
            <a:ext cx="8329863" cy="523220"/>
          </a:xfrm>
          <a:prstGeom prst="rect">
            <a:avLst/>
          </a:prstGeom>
        </p:spPr>
        <p:txBody>
          <a:bodyPr wrap="square">
            <a:spAutoFit/>
          </a:bodyPr>
          <a:lstStyle/>
          <a:p>
            <a:pPr>
              <a:spcAft>
                <a:spcPts val="0"/>
              </a:spcAft>
            </a:pPr>
            <a:r>
              <a:rPr lang="zh-TW" altLang="en-US" sz="2800" b="1" dirty="0">
                <a:latin typeface="微軟正黑體" panose="020B0604030504040204" pitchFamily="34" charset="-120"/>
                <a:ea typeface="微軟正黑體" panose="020B0604030504040204" pitchFamily="34" charset="-120"/>
              </a:rPr>
              <a:t>刪除因眨眼或頭部移動而導致數據丟失</a:t>
            </a:r>
            <a:r>
              <a:rPr lang="zh-TW" altLang="en-US" sz="2800" b="1" dirty="0">
                <a:solidFill>
                  <a:srgbClr val="FF0000"/>
                </a:solidFill>
                <a:latin typeface="微軟正黑體" panose="020B0604030504040204" pitchFamily="34" charset="-120"/>
                <a:ea typeface="微軟正黑體" panose="020B0604030504040204" pitchFamily="34" charset="-120"/>
              </a:rPr>
              <a:t>≥</a:t>
            </a:r>
            <a:r>
              <a:rPr lang="en-US" altLang="zh-TW" sz="2800" b="1" dirty="0">
                <a:solidFill>
                  <a:srgbClr val="FF0000"/>
                </a:solidFill>
                <a:latin typeface="微軟正黑體" panose="020B0604030504040204" pitchFamily="34" charset="-120"/>
                <a:ea typeface="微軟正黑體" panose="020B0604030504040204" pitchFamily="34" charset="-120"/>
              </a:rPr>
              <a:t>30</a:t>
            </a:r>
            <a:r>
              <a:rPr lang="zh-TW" altLang="en-US" sz="2800" b="1" dirty="0">
                <a:solidFill>
                  <a:srgbClr val="FF0000"/>
                </a:solidFill>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的測試</a:t>
            </a:r>
            <a:endParaRPr lang="en-US" altLang="zh-TW" sz="2800" b="1" dirty="0">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1" name="矩形 20"/>
          <p:cNvSpPr/>
          <p:nvPr/>
        </p:nvSpPr>
        <p:spPr>
          <a:xfrm>
            <a:off x="627017" y="1419533"/>
            <a:ext cx="2958394"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Data analysis</a:t>
            </a:r>
          </a:p>
        </p:txBody>
      </p:sp>
      <p:sp>
        <p:nvSpPr>
          <p:cNvPr id="19" name="圓角矩形 18"/>
          <p:cNvSpPr/>
          <p:nvPr/>
        </p:nvSpPr>
        <p:spPr>
          <a:xfrm>
            <a:off x="2234360" y="4302103"/>
            <a:ext cx="8148390" cy="1112108"/>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PD</a:t>
            </a:r>
            <a:r>
              <a:rPr lang="zh-TW" altLang="en-US" sz="2800" b="1" dirty="0" smtClean="0">
                <a:solidFill>
                  <a:prstClr val="black"/>
                </a:solidFill>
                <a:latin typeface="微軟正黑體" panose="020B0604030504040204" pitchFamily="34" charset="-120"/>
                <a:ea typeface="微軟正黑體" panose="020B0604030504040204" pitchFamily="34" charset="-120"/>
              </a:rPr>
              <a:t>組</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lvl="0"/>
            <a:r>
              <a:rPr lang="zh-TW" altLang="en-US" sz="2800" b="1" dirty="0" smtClean="0">
                <a:solidFill>
                  <a:prstClr val="black"/>
                </a:solidFill>
                <a:latin typeface="微軟正黑體" panose="020B0604030504040204" pitchFamily="34" charset="-120"/>
                <a:ea typeface="微軟正黑體" panose="020B0604030504040204" pitchFamily="34" charset="-120"/>
              </a:rPr>
              <a:t>靜態測試</a:t>
            </a:r>
            <a:r>
              <a:rPr lang="zh-TW" altLang="en-US" sz="2800" b="1" dirty="0">
                <a:solidFill>
                  <a:prstClr val="black"/>
                </a:solidFill>
                <a:latin typeface="微軟正黑體" panose="020B0604030504040204" pitchFamily="34" charset="-120"/>
                <a:ea typeface="微軟正黑體" panose="020B0604030504040204" pitchFamily="34" charset="-120"/>
              </a:rPr>
              <a:t>的比例為</a:t>
            </a:r>
            <a:r>
              <a:rPr lang="en-US" altLang="zh-TW" sz="2800" b="1" dirty="0">
                <a:solidFill>
                  <a:srgbClr val="FF0000"/>
                </a:solidFill>
                <a:latin typeface="微軟正黑體" panose="020B0604030504040204" pitchFamily="34" charset="-120"/>
                <a:ea typeface="微軟正黑體" panose="020B0604030504040204" pitchFamily="34" charset="-120"/>
              </a:rPr>
              <a:t>1.3</a:t>
            </a:r>
            <a:r>
              <a:rPr lang="zh-TW" altLang="en-US" sz="2800" b="1" dirty="0">
                <a:solidFill>
                  <a:srgbClr val="FF0000"/>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，動態測試的比例為</a:t>
            </a:r>
            <a:r>
              <a:rPr lang="en-US" altLang="zh-TW" sz="2800" b="1" dirty="0">
                <a:solidFill>
                  <a:srgbClr val="FF0000"/>
                </a:solidFill>
                <a:latin typeface="微軟正黑體" panose="020B0604030504040204" pitchFamily="34" charset="-120"/>
                <a:ea typeface="微軟正黑體" panose="020B0604030504040204" pitchFamily="34" charset="-120"/>
              </a:rPr>
              <a:t>1.4</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endParaRPr lang="en-US" altLang="zh-TW" sz="2800" b="1" dirty="0">
              <a:solidFill>
                <a:srgbClr val="FF0000"/>
              </a:solidFill>
              <a:latin typeface="微軟正黑體" panose="020B0604030504040204" pitchFamily="34" charset="-120"/>
              <a:ea typeface="微軟正黑體" panose="020B0604030504040204" pitchFamily="34" charset="-120"/>
            </a:endParaRPr>
          </a:p>
        </p:txBody>
      </p:sp>
      <p:sp>
        <p:nvSpPr>
          <p:cNvPr id="7" name="向下箭號 6"/>
          <p:cNvSpPr/>
          <p:nvPr/>
        </p:nvSpPr>
        <p:spPr>
          <a:xfrm>
            <a:off x="6033833" y="2904117"/>
            <a:ext cx="549443" cy="125128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8" name="圓角矩形 7"/>
          <p:cNvSpPr/>
          <p:nvPr/>
        </p:nvSpPr>
        <p:spPr>
          <a:xfrm>
            <a:off x="2234359" y="5550370"/>
            <a:ext cx="8148390" cy="1112108"/>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對照組</a:t>
            </a:r>
          </a:p>
          <a:p>
            <a:pPr lvl="0"/>
            <a:r>
              <a:rPr lang="zh-TW" altLang="en-US" sz="2800" b="1" dirty="0">
                <a:solidFill>
                  <a:prstClr val="black"/>
                </a:solidFill>
                <a:latin typeface="微軟正黑體" panose="020B0604030504040204" pitchFamily="34" charset="-120"/>
                <a:ea typeface="微軟正黑體" panose="020B0604030504040204" pitchFamily="34" charset="-120"/>
              </a:rPr>
              <a:t>靜態測試的比例為</a:t>
            </a:r>
            <a:r>
              <a:rPr lang="en-US" altLang="zh-TW" sz="2800" b="1" dirty="0">
                <a:solidFill>
                  <a:srgbClr val="FF0000"/>
                </a:solidFill>
                <a:latin typeface="微軟正黑體" panose="020B0604030504040204" pitchFamily="34" charset="-120"/>
                <a:ea typeface="微軟正黑體" panose="020B0604030504040204" pitchFamily="34" charset="-120"/>
              </a:rPr>
              <a:t>0.8</a:t>
            </a:r>
            <a:r>
              <a:rPr lang="zh-TW" altLang="en-US" sz="2800" b="1" dirty="0">
                <a:solidFill>
                  <a:srgbClr val="FF0000"/>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，動態測試則沒有</a:t>
            </a:r>
          </a:p>
        </p:txBody>
      </p:sp>
    </p:spTree>
    <p:extLst>
      <p:ext uri="{BB962C8B-B14F-4D97-AF65-F5344CB8AC3E}">
        <p14:creationId xmlns:p14="http://schemas.microsoft.com/office/powerpoint/2010/main" val="91053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330425" y="2168509"/>
            <a:ext cx="5406816" cy="523220"/>
          </a:xfrm>
          <a:prstGeom prst="rect">
            <a:avLst/>
          </a:prstGeom>
        </p:spPr>
        <p:txBody>
          <a:bodyPr wrap="square">
            <a:spAutoFit/>
          </a:bodyPr>
          <a:lstStyle/>
          <a:p>
            <a:pPr>
              <a:spcAft>
                <a:spcPts val="0"/>
              </a:spcAft>
            </a:pPr>
            <a:r>
              <a:rPr lang="zh-TW" altLang="en-US" sz="2800" b="1" dirty="0">
                <a:latin typeface="微軟正黑體" panose="020B0604030504040204" pitchFamily="34" charset="-120"/>
                <a:ea typeface="微軟正黑體" panose="020B0604030504040204" pitchFamily="34" charset="-120"/>
              </a:rPr>
              <a:t>剔除動態和靜態測量值的異常</a:t>
            </a:r>
            <a:r>
              <a:rPr lang="zh-TW" altLang="en-US" sz="2800" b="1" dirty="0" smtClean="0">
                <a:latin typeface="微軟正黑體" panose="020B0604030504040204" pitchFamily="34" charset="-120"/>
                <a:ea typeface="微軟正黑體" panose="020B0604030504040204" pitchFamily="34" charset="-120"/>
              </a:rPr>
              <a:t>值</a:t>
            </a:r>
            <a:endParaRPr lang="en-US" altLang="zh-TW" sz="2800" b="1" dirty="0">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1" name="矩形 20"/>
          <p:cNvSpPr/>
          <p:nvPr/>
        </p:nvSpPr>
        <p:spPr>
          <a:xfrm>
            <a:off x="627017" y="1419533"/>
            <a:ext cx="2958394"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Data analysis</a:t>
            </a:r>
          </a:p>
        </p:txBody>
      </p:sp>
      <p:sp>
        <p:nvSpPr>
          <p:cNvPr id="19" name="圓角矩形 18"/>
          <p:cNvSpPr/>
          <p:nvPr/>
        </p:nvSpPr>
        <p:spPr>
          <a:xfrm>
            <a:off x="2185986" y="3787397"/>
            <a:ext cx="8409570" cy="1390651"/>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PD</a:t>
            </a:r>
            <a:r>
              <a:rPr lang="zh-TW" altLang="en-US" sz="2800" b="1" dirty="0" smtClean="0">
                <a:solidFill>
                  <a:prstClr val="black"/>
                </a:solidFill>
                <a:latin typeface="微軟正黑體" panose="020B0604030504040204" pitchFamily="34" charset="-120"/>
                <a:ea typeface="微軟正黑體" panose="020B0604030504040204" pitchFamily="34" charset="-120"/>
              </a:rPr>
              <a:t>組</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r>
              <a:rPr lang="zh-TW" altLang="en-US" sz="2800" b="1" dirty="0">
                <a:solidFill>
                  <a:prstClr val="black"/>
                </a:solidFill>
                <a:latin typeface="微軟正黑體" panose="020B0604030504040204" pitchFamily="34" charset="-120"/>
                <a:ea typeface="微軟正黑體" panose="020B0604030504040204" pitchFamily="34" charset="-120"/>
              </a:rPr>
              <a:t>刪除了</a:t>
            </a:r>
            <a:r>
              <a:rPr lang="zh-TW" altLang="en-US" sz="2800" b="1" dirty="0">
                <a:solidFill>
                  <a:srgbClr val="FF0000"/>
                </a:solidFill>
                <a:latin typeface="微軟正黑體" panose="020B0604030504040204" pitchFamily="34" charset="-120"/>
                <a:ea typeface="微軟正黑體" panose="020B0604030504040204" pitchFamily="34" charset="-120"/>
              </a:rPr>
              <a:t>注視持續時間</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FF0000"/>
                </a:solidFill>
                <a:latin typeface="微軟正黑體" panose="020B0604030504040204" pitchFamily="34" charset="-120"/>
                <a:ea typeface="微軟正黑體" panose="020B0604030504040204" pitchFamily="34" charset="-120"/>
              </a:rPr>
              <a:t>掃視幅度</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FF0000"/>
                </a:solidFill>
                <a:latin typeface="微軟正黑體" panose="020B0604030504040204" pitchFamily="34" charset="-120"/>
                <a:ea typeface="微軟正黑體" panose="020B0604030504040204" pitchFamily="34" charset="-120"/>
              </a:rPr>
              <a:t>眼和口區域注視</a:t>
            </a:r>
            <a:r>
              <a:rPr lang="zh-TW" altLang="en-US" sz="2800" b="1" dirty="0">
                <a:solidFill>
                  <a:prstClr val="black"/>
                </a:solidFill>
                <a:latin typeface="微軟正黑體" panose="020B0604030504040204" pitchFamily="34" charset="-120"/>
                <a:ea typeface="微軟正黑體" panose="020B0604030504040204" pitchFamily="34" charset="-120"/>
              </a:rPr>
              <a:t>的比例中的其中一位參與者</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7" name="向下箭號 6"/>
          <p:cNvSpPr/>
          <p:nvPr/>
        </p:nvSpPr>
        <p:spPr>
          <a:xfrm>
            <a:off x="5727032" y="2878458"/>
            <a:ext cx="663739" cy="84793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8" name="圓角矩形 7"/>
          <p:cNvSpPr/>
          <p:nvPr/>
        </p:nvSpPr>
        <p:spPr>
          <a:xfrm>
            <a:off x="2234359" y="5550370"/>
            <a:ext cx="8148390" cy="1112108"/>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對照組</a:t>
            </a:r>
          </a:p>
          <a:p>
            <a:pPr lvl="0"/>
            <a:r>
              <a:rPr lang="zh-TW" altLang="en-US" sz="2800" b="1" dirty="0">
                <a:solidFill>
                  <a:prstClr val="black"/>
                </a:solidFill>
                <a:latin typeface="微軟正黑體" panose="020B0604030504040204" pitchFamily="34" charset="-120"/>
                <a:ea typeface="微軟正黑體" panose="020B0604030504040204" pitchFamily="34" charset="-120"/>
              </a:rPr>
              <a:t>刪除了</a:t>
            </a:r>
            <a:r>
              <a:rPr lang="zh-TW" altLang="en-US" sz="2800" b="1" dirty="0">
                <a:solidFill>
                  <a:srgbClr val="FF0000"/>
                </a:solidFill>
                <a:latin typeface="微軟正黑體" panose="020B0604030504040204" pitchFamily="34" charset="-120"/>
                <a:ea typeface="微軟正黑體" panose="020B0604030504040204" pitchFamily="34" charset="-120"/>
              </a:rPr>
              <a:t>注視持續時間</a:t>
            </a:r>
            <a:r>
              <a:rPr lang="zh-TW" altLang="en-US" sz="2800" b="1" dirty="0">
                <a:solidFill>
                  <a:prstClr val="black"/>
                </a:solidFill>
                <a:latin typeface="微軟正黑體" panose="020B0604030504040204" pitchFamily="34" charset="-120"/>
                <a:ea typeface="微軟正黑體" panose="020B0604030504040204" pitchFamily="34" charset="-120"/>
              </a:rPr>
              <a:t>中的一位參與者</a:t>
            </a:r>
          </a:p>
        </p:txBody>
      </p:sp>
    </p:spTree>
    <p:extLst>
      <p:ext uri="{BB962C8B-B14F-4D97-AF65-F5344CB8AC3E}">
        <p14:creationId xmlns:p14="http://schemas.microsoft.com/office/powerpoint/2010/main" val="111758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pic>
        <p:nvPicPr>
          <p:cNvPr id="12" name="圖片 11"/>
          <p:cNvPicPr/>
          <p:nvPr/>
        </p:nvPicPr>
        <p:blipFill>
          <a:blip r:embed="rId3"/>
          <a:stretch>
            <a:fillRect/>
          </a:stretch>
        </p:blipFill>
        <p:spPr>
          <a:xfrm>
            <a:off x="373264" y="2774064"/>
            <a:ext cx="11169029" cy="4083936"/>
          </a:xfrm>
          <a:prstGeom prst="rect">
            <a:avLst/>
          </a:prstGeom>
        </p:spPr>
      </p:pic>
      <p:sp>
        <p:nvSpPr>
          <p:cNvPr id="3" name="矩形 2"/>
          <p:cNvSpPr/>
          <p:nvPr/>
        </p:nvSpPr>
        <p:spPr>
          <a:xfrm>
            <a:off x="6192539" y="1819957"/>
            <a:ext cx="5999461"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顏色表示注視這個區域所花費的時間</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紅色</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最長；綠色</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最短</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2747497" y="284703"/>
            <a:ext cx="7663829" cy="954107"/>
          </a:xfrm>
          <a:prstGeom prst="rect">
            <a:avLst/>
          </a:prstGeom>
        </p:spPr>
        <p:txBody>
          <a:bodyPr wrap="square">
            <a:spAutoFit/>
          </a:bodyPr>
          <a:lstStyle/>
          <a:p>
            <a:pPr marL="457200" indent="-457200">
              <a:buFont typeface="Arial" panose="020B0604020202020204" pitchFamily="34" charset="0"/>
              <a:buChar char="•"/>
            </a:pPr>
            <a:r>
              <a:rPr lang="zh-TW" altLang="zh-TW" sz="2800" b="1" dirty="0" smtClean="0">
                <a:solidFill>
                  <a:prstClr val="black"/>
                </a:solidFill>
                <a:latin typeface="微軟正黑體" panose="020B0604030504040204" pitchFamily="34" charset="-120"/>
                <a:ea typeface="微軟正黑體" panose="020B0604030504040204" pitchFamily="34" charset="-120"/>
              </a:rPr>
              <a:t>在動態影像中，</a:t>
            </a:r>
            <a:r>
              <a:rPr lang="zh-TW" altLang="zh-TW" sz="2800" b="1" dirty="0">
                <a:solidFill>
                  <a:prstClr val="black"/>
                </a:solidFill>
                <a:latin typeface="微軟正黑體" panose="020B0604030504040204" pitchFamily="34" charset="-120"/>
                <a:ea typeface="微軟正黑體" panose="020B0604030504040204" pitchFamily="34" charset="-120"/>
              </a:rPr>
              <a:t>對照組參與者表現出對某些</a:t>
            </a:r>
            <a:r>
              <a:rPr lang="zh-TW" altLang="zh-TW" sz="2800" b="1" dirty="0" smtClean="0">
                <a:solidFill>
                  <a:prstClr val="black"/>
                </a:solidFill>
                <a:latin typeface="微軟正黑體" panose="020B0604030504040204" pitchFamily="34" charset="-120"/>
                <a:ea typeface="微軟正黑體" panose="020B0604030504040204" pitchFamily="34" charset="-120"/>
              </a:rPr>
              <a:t>情緒</a:t>
            </a:r>
            <a:r>
              <a:rPr lang="zh-TW" altLang="zh-TW" sz="2800" b="1" dirty="0">
                <a:solidFill>
                  <a:prstClr val="black"/>
                </a:solidFill>
                <a:latin typeface="微軟正黑體" panose="020B0604030504040204" pitchFamily="34" charset="-120"/>
                <a:ea typeface="微軟正黑體" panose="020B0604030504040204" pitchFamily="34" charset="-120"/>
              </a:rPr>
              <a:t>（悲傷，憤怒和厭惡）的眼部注視減少</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3" name="矩形 12"/>
          <p:cNvSpPr/>
          <p:nvPr/>
        </p:nvSpPr>
        <p:spPr>
          <a:xfrm>
            <a:off x="2747497" y="1312535"/>
            <a:ext cx="7663829" cy="523220"/>
          </a:xfrm>
          <a:prstGeom prst="rect">
            <a:avLst/>
          </a:prstGeom>
        </p:spPr>
        <p:txBody>
          <a:bodyPr wrap="square">
            <a:spAutoFit/>
          </a:bodyPr>
          <a:lstStyle/>
          <a:p>
            <a:pPr marL="457200" indent="-457200">
              <a:buFont typeface="Arial" panose="020B0604020202020204" pitchFamily="34" charset="0"/>
              <a:buChar char="•"/>
            </a:pPr>
            <a:r>
              <a:rPr lang="zh-TW" altLang="zh-TW" sz="2800" b="1" dirty="0">
                <a:solidFill>
                  <a:prstClr val="black"/>
                </a:solidFill>
                <a:latin typeface="微軟正黑體" panose="020B0604030504040204" pitchFamily="34" charset="-120"/>
                <a:ea typeface="微軟正黑體" panose="020B0604030504040204" pitchFamily="34" charset="-120"/>
              </a:rPr>
              <a:t>在動態影像中，</a:t>
            </a:r>
            <a:r>
              <a:rPr lang="zh-TW" altLang="en-US" sz="2800" b="1" dirty="0" smtClean="0">
                <a:solidFill>
                  <a:prstClr val="black"/>
                </a:solidFill>
                <a:latin typeface="微軟正黑體" panose="020B0604030504040204" pitchFamily="34" charset="-120"/>
                <a:ea typeface="微軟正黑體" panose="020B0604030504040204" pitchFamily="34" charset="-120"/>
              </a:rPr>
              <a:t>兩</a:t>
            </a:r>
            <a:r>
              <a:rPr lang="zh-TW" altLang="en-US" sz="2800" b="1" dirty="0">
                <a:solidFill>
                  <a:prstClr val="black"/>
                </a:solidFill>
                <a:latin typeface="微軟正黑體" panose="020B0604030504040204" pitchFamily="34" charset="-120"/>
                <a:ea typeface="微軟正黑體" panose="020B0604030504040204" pitchFamily="34" charset="-120"/>
              </a:rPr>
              <a:t>組的嘴部</a:t>
            </a:r>
            <a:r>
              <a:rPr lang="zh-TW" altLang="en-US" sz="2800" b="1" dirty="0" smtClean="0">
                <a:solidFill>
                  <a:prstClr val="black"/>
                </a:solidFill>
                <a:latin typeface="微軟正黑體" panose="020B0604030504040204" pitchFamily="34" charset="-120"/>
                <a:ea typeface="微軟正黑體" panose="020B0604030504040204" pitchFamily="34" charset="-120"/>
              </a:rPr>
              <a:t>注視都</a:t>
            </a:r>
            <a:r>
              <a:rPr lang="zh-TW" altLang="en-US" sz="2800" b="1" dirty="0">
                <a:solidFill>
                  <a:prstClr val="black"/>
                </a:solidFill>
                <a:latin typeface="微軟正黑體" panose="020B0604030504040204" pitchFamily="34" charset="-120"/>
                <a:ea typeface="微軟正黑體" panose="020B0604030504040204" pitchFamily="34" charset="-120"/>
              </a:rPr>
              <a:t>有增加</a:t>
            </a:r>
          </a:p>
        </p:txBody>
      </p:sp>
    </p:spTree>
    <p:extLst>
      <p:ext uri="{BB962C8B-B14F-4D97-AF65-F5344CB8AC3E}">
        <p14:creationId xmlns:p14="http://schemas.microsoft.com/office/powerpoint/2010/main" val="36898242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90134" y="2715321"/>
            <a:ext cx="10658603"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對照組的年齡比</a:t>
            </a:r>
            <a:r>
              <a:rPr lang="en-US" altLang="zh-TW" sz="2800" b="1" dirty="0">
                <a:solidFill>
                  <a:prstClr val="black"/>
                </a:solidFill>
                <a:latin typeface="微軟正黑體" panose="020B0604030504040204" pitchFamily="34" charset="-120"/>
                <a:ea typeface="微軟正黑體" panose="020B0604030504040204" pitchFamily="34" charset="-120"/>
              </a:rPr>
              <a:t>PD</a:t>
            </a:r>
            <a:r>
              <a:rPr lang="zh-TW" altLang="en-US" sz="2800" b="1" dirty="0">
                <a:solidFill>
                  <a:prstClr val="black"/>
                </a:solidFill>
                <a:latin typeface="微軟正黑體" panose="020B0604030504040204" pitchFamily="34" charset="-120"/>
                <a:ea typeface="微軟正黑體" panose="020B0604030504040204" pitchFamily="34" charset="-120"/>
              </a:rPr>
              <a:t>組大（</a:t>
            </a:r>
            <a:r>
              <a:rPr lang="en-US" altLang="zh-TW" sz="2800" b="1" dirty="0">
                <a:solidFill>
                  <a:prstClr val="black"/>
                </a:solidFill>
                <a:latin typeface="微軟正黑體" panose="020B0604030504040204" pitchFamily="34" charset="-120"/>
                <a:ea typeface="微軟正黑體" panose="020B0604030504040204" pitchFamily="34" charset="-120"/>
              </a:rPr>
              <a:t>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2.63</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p = .001</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2" name="矩形 1"/>
          <p:cNvSpPr/>
          <p:nvPr/>
        </p:nvSpPr>
        <p:spPr>
          <a:xfrm>
            <a:off x="294858" y="3746916"/>
            <a:ext cx="11115543"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年齡與兩組中的準確性或眼球活動度均不相關</a:t>
            </a:r>
            <a:r>
              <a:rPr lang="en-US" altLang="zh-TW" sz="2800" b="1" dirty="0">
                <a:solidFill>
                  <a:prstClr val="black"/>
                </a:solidFill>
                <a:latin typeface="微軟正黑體" panose="020B0604030504040204" pitchFamily="34" charset="-120"/>
                <a:ea typeface="微軟正黑體" panose="020B0604030504040204" pitchFamily="34" charset="-120"/>
              </a:rPr>
              <a:t>(all r &lt; </a:t>
            </a:r>
            <a:r>
              <a:rPr lang="en-US" altLang="zh-TW" sz="2800" b="1" dirty="0" smtClean="0">
                <a:solidFill>
                  <a:prstClr val="black"/>
                </a:solidFill>
                <a:latin typeface="微軟正黑體" panose="020B0604030504040204" pitchFamily="34" charset="-120"/>
                <a:ea typeface="微軟正黑體" panose="020B0604030504040204" pitchFamily="34" charset="-120"/>
              </a:rPr>
              <a:t>0.41</a:t>
            </a:r>
            <a:r>
              <a:rPr lang="en-US" altLang="zh-TW" sz="2800" b="1" dirty="0">
                <a:solidFill>
                  <a:prstClr val="black"/>
                </a:solidFill>
                <a:latin typeface="微軟正黑體" panose="020B0604030504040204" pitchFamily="34" charset="-120"/>
                <a:ea typeface="微軟正黑體" panose="020B0604030504040204" pitchFamily="34" charset="-120"/>
              </a:rPr>
              <a:t>; p </a:t>
            </a:r>
            <a:r>
              <a:rPr lang="en-US" altLang="zh-TW" sz="2800" b="1" dirty="0" smtClean="0">
                <a:solidFill>
                  <a:prstClr val="black"/>
                </a:solidFill>
                <a:latin typeface="微軟正黑體" panose="020B0604030504040204" pitchFamily="34" charset="-120"/>
                <a:ea typeface="微軟正黑體" panose="020B0604030504040204" pitchFamily="34" charset="-120"/>
              </a:rPr>
              <a:t>&lt;0.1</a:t>
            </a:r>
            <a:r>
              <a:rPr lang="en-US" altLang="zh-TW" sz="2800" b="1" dirty="0">
                <a:solidFill>
                  <a:prstClr val="black"/>
                </a:solidFill>
                <a:latin typeface="微軟正黑體" panose="020B0604030504040204" pitchFamily="34" charset="-120"/>
                <a:ea typeface="微軟正黑體" panose="020B0604030504040204" pitchFamily="34" charset="-120"/>
              </a:rPr>
              <a:t>)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Tree>
    <p:extLst>
      <p:ext uri="{BB962C8B-B14F-4D97-AF65-F5344CB8AC3E}">
        <p14:creationId xmlns:p14="http://schemas.microsoft.com/office/powerpoint/2010/main" val="271061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398303" y="2959581"/>
            <a:ext cx="11055762"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一種</a:t>
            </a:r>
            <a:r>
              <a:rPr lang="zh-TW" altLang="en-US" sz="2800" b="1" dirty="0">
                <a:solidFill>
                  <a:prstClr val="black"/>
                </a:solidFill>
                <a:latin typeface="微軟正黑體" panose="020B0604030504040204" pitchFamily="34" charset="-120"/>
                <a:ea typeface="微軟正黑體" panose="020B0604030504040204" pitchFamily="34" charset="-120"/>
              </a:rPr>
              <a:t>神經退化性的疾病，影響</a:t>
            </a:r>
            <a:r>
              <a:rPr lang="en-US" altLang="zh-TW" sz="2800" b="1" dirty="0">
                <a:solidFill>
                  <a:prstClr val="black"/>
                </a:solidFill>
                <a:latin typeface="微軟正黑體" panose="020B0604030504040204" pitchFamily="34" charset="-120"/>
                <a:ea typeface="微軟正黑體" panose="020B0604030504040204" pitchFamily="34" charset="-120"/>
              </a:rPr>
              <a:t>60</a:t>
            </a:r>
            <a:r>
              <a:rPr lang="zh-TW" altLang="en-US" sz="2800" b="1" dirty="0">
                <a:solidFill>
                  <a:prstClr val="black"/>
                </a:solidFill>
                <a:latin typeface="微軟正黑體" panose="020B0604030504040204" pitchFamily="34" charset="-120"/>
                <a:ea typeface="微軟正黑體" panose="020B0604030504040204" pitchFamily="34" charset="-120"/>
              </a:rPr>
              <a:t>歲以上的人，</a:t>
            </a:r>
            <a:r>
              <a:rPr lang="en-US" altLang="zh-TW" sz="2800" b="1" dirty="0">
                <a:solidFill>
                  <a:prstClr val="black"/>
                </a:solidFill>
                <a:latin typeface="微軟正黑體" panose="020B0604030504040204" pitchFamily="34" charset="-120"/>
                <a:ea typeface="微軟正黑體" panose="020B0604030504040204" pitchFamily="34" charset="-120"/>
              </a:rPr>
              <a:t>100</a:t>
            </a:r>
            <a:r>
              <a:rPr lang="zh-TW" altLang="en-US" sz="2800" b="1" dirty="0">
                <a:solidFill>
                  <a:prstClr val="black"/>
                </a:solidFill>
                <a:latin typeface="微軟正黑體" panose="020B0604030504040204" pitchFamily="34" charset="-120"/>
                <a:ea typeface="微軟正黑體" panose="020B0604030504040204" pitchFamily="34" charset="-120"/>
              </a:rPr>
              <a:t>個人中，就有超過</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個人會罹患</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398302" y="4155351"/>
            <a:ext cx="10586415"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人類大腦控制自主運動的基底核中，其神經聚集區域的「黑質」中多巴胺分泌產生問題，大腦無法正常傳遞運動訊息，導致運動遲緩、肌肉僵硬，震抖以及</a:t>
            </a:r>
            <a:r>
              <a:rPr lang="zh-TW" altLang="en-US" sz="2800" b="1" dirty="0" smtClean="0">
                <a:solidFill>
                  <a:prstClr val="black"/>
                </a:solidFill>
                <a:latin typeface="微軟正黑體" panose="020B0604030504040204" pitchFamily="34" charset="-120"/>
                <a:ea typeface="微軟正黑體" panose="020B0604030504040204" pitchFamily="34" charset="-120"/>
              </a:rPr>
              <a:t>平衡的</a:t>
            </a:r>
            <a:r>
              <a:rPr lang="zh-TW" altLang="en-US" sz="2800" b="1" dirty="0">
                <a:solidFill>
                  <a:prstClr val="black"/>
                </a:solidFill>
                <a:latin typeface="微軟正黑體" panose="020B0604030504040204" pitchFamily="34" charset="-120"/>
                <a:ea typeface="微軟正黑體" panose="020B0604030504040204" pitchFamily="34" charset="-120"/>
              </a:rPr>
              <a:t>干擾。</a:t>
            </a:r>
          </a:p>
        </p:txBody>
      </p:sp>
      <p:sp>
        <p:nvSpPr>
          <p:cNvPr id="9" name="圓角矩形 8"/>
          <p:cNvSpPr/>
          <p:nvPr/>
        </p:nvSpPr>
        <p:spPr>
          <a:xfrm>
            <a:off x="157670" y="1634363"/>
            <a:ext cx="674845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TW" altLang="en-US" sz="2800" b="1" dirty="0">
                <a:solidFill>
                  <a:schemeClr val="tx1"/>
                </a:solidFill>
                <a:latin typeface="微軟正黑體" panose="020B0604030504040204" pitchFamily="34" charset="-120"/>
                <a:ea typeface="微軟正黑體" panose="020B0604030504040204" pitchFamily="34" charset="-120"/>
              </a:rPr>
              <a:t>帕金森氏症</a:t>
            </a:r>
            <a:r>
              <a:rPr lang="en-US" altLang="zh-TW" sz="2800" b="1" dirty="0" smtClean="0">
                <a:solidFill>
                  <a:schemeClr val="tx1"/>
                </a:solidFill>
                <a:latin typeface="微軟正黑體" panose="020B0604030504040204" pitchFamily="34" charset="-120"/>
                <a:ea typeface="微軟正黑體" panose="020B0604030504040204" pitchFamily="34" charset="-120"/>
              </a:rPr>
              <a:t>Parkinson’s </a:t>
            </a:r>
            <a:r>
              <a:rPr lang="en-US" altLang="zh-TW" sz="2800" b="1" dirty="0">
                <a:solidFill>
                  <a:schemeClr val="tx1"/>
                </a:solidFill>
                <a:latin typeface="微軟正黑體" panose="020B0604030504040204" pitchFamily="34" charset="-120"/>
                <a:ea typeface="微軟正黑體" panose="020B0604030504040204" pitchFamily="34" charset="-120"/>
              </a:rPr>
              <a:t>disease(PD)</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05639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627017" y="2923972"/>
            <a:ext cx="861323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兩組</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zh-TW" altLang="en-US" sz="2800" b="1" dirty="0">
                <a:solidFill>
                  <a:prstClr val="black"/>
                </a:solidFill>
                <a:latin typeface="微軟正黑體" panose="020B0604030504040204" pitchFamily="34" charset="-120"/>
                <a:ea typeface="微軟正黑體" panose="020B0604030504040204" pitchFamily="34" charset="-120"/>
              </a:rPr>
              <a:t>眼球</a:t>
            </a:r>
            <a:r>
              <a:rPr lang="zh-TW" altLang="en-US" sz="2800" b="1" dirty="0" smtClean="0">
                <a:solidFill>
                  <a:prstClr val="black"/>
                </a:solidFill>
                <a:latin typeface="微軟正黑體" panose="020B0604030504040204" pitchFamily="34" charset="-120"/>
                <a:ea typeface="微軟正黑體" panose="020B0604030504040204" pitchFamily="34" charset="-120"/>
              </a:rPr>
              <a:t>行為</a:t>
            </a:r>
            <a:r>
              <a:rPr lang="zh-TW" altLang="en-US" sz="2800" b="1" dirty="0">
                <a:solidFill>
                  <a:prstClr val="black"/>
                </a:solidFill>
                <a:latin typeface="微軟正黑體" panose="020B0604030504040204" pitchFamily="34" charset="-120"/>
                <a:ea typeface="微軟正黑體" panose="020B0604030504040204" pitchFamily="34" charset="-120"/>
              </a:rPr>
              <a:t>在情感辨識準確性中，有顯著</a:t>
            </a:r>
            <a:r>
              <a:rPr lang="zh-TW" altLang="en-US" sz="2800" b="1" dirty="0" smtClean="0">
                <a:solidFill>
                  <a:prstClr val="black"/>
                </a:solidFill>
                <a:latin typeface="微軟正黑體" panose="020B0604030504040204" pitchFamily="34" charset="-120"/>
                <a:ea typeface="微軟正黑體" panose="020B0604030504040204" pitchFamily="34" charset="-120"/>
              </a:rPr>
              <a:t>差異（</a:t>
            </a:r>
            <a:r>
              <a:rPr lang="en-US" altLang="zh-TW" sz="2800" b="1" dirty="0">
                <a:solidFill>
                  <a:prstClr val="black"/>
                </a:solidFill>
                <a:latin typeface="微軟正黑體" panose="020B0604030504040204" pitchFamily="34" charset="-120"/>
                <a:ea typeface="微軟正黑體" panose="020B0604030504040204" pitchFamily="34" charset="-120"/>
              </a:rPr>
              <a:t>F</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1,26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5.88; P = 0.023; η2p  = 0.18</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6" name="圓角矩形 5"/>
          <p:cNvSpPr/>
          <p:nvPr/>
        </p:nvSpPr>
        <p:spPr>
          <a:xfrm>
            <a:off x="627017" y="1709697"/>
            <a:ext cx="2478503" cy="714598"/>
          </a:xfrm>
          <a:prstGeom prst="round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準確性</a:t>
            </a:r>
          </a:p>
        </p:txBody>
      </p:sp>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
        <p:nvSpPr>
          <p:cNvPr id="3" name="矩形 2"/>
          <p:cNvSpPr/>
          <p:nvPr/>
        </p:nvSpPr>
        <p:spPr>
          <a:xfrm>
            <a:off x="627017" y="5639198"/>
            <a:ext cx="9336506" cy="954107"/>
          </a:xfrm>
          <a:prstGeom prst="rect">
            <a:avLst/>
          </a:prstGeom>
        </p:spPr>
        <p:txBody>
          <a:bodyPr wrap="square">
            <a:spAutoFit/>
          </a:bodyPr>
          <a:lstStyle/>
          <a:p>
            <a:pPr marL="457200" indent="-457200">
              <a:buFont typeface="Arial" panose="020B0604020202020204" pitchFamily="34" charset="0"/>
              <a:buChar char="•"/>
            </a:pPr>
            <a:r>
              <a:rPr lang="zh-TW" altLang="zh-TW" sz="2800" b="1" dirty="0">
                <a:solidFill>
                  <a:prstClr val="black"/>
                </a:solidFill>
                <a:latin typeface="微軟正黑體" panose="020B0604030504040204" pitchFamily="34" charset="-120"/>
                <a:ea typeface="微軟正黑體" panose="020B0604030504040204" pitchFamily="34" charset="-120"/>
              </a:rPr>
              <a:t>兩組的眼球行為準確性和情緒之間的交互作用沒有</a:t>
            </a:r>
            <a:r>
              <a:rPr lang="zh-TW" altLang="zh-TW" sz="2800" b="1" dirty="0" smtClean="0">
                <a:solidFill>
                  <a:prstClr val="black"/>
                </a:solidFill>
                <a:latin typeface="微軟正黑體" panose="020B0604030504040204" pitchFamily="34" charset="-120"/>
                <a:ea typeface="微軟正黑體" panose="020B0604030504040204" pitchFamily="34" charset="-120"/>
              </a:rPr>
              <a:t>差異</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F(6,156) = 1.18; p = 0.31; η2p = 0.04</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627017" y="4066141"/>
            <a:ext cx="11236120" cy="1384995"/>
          </a:xfrm>
          <a:prstGeom prst="rect">
            <a:avLst/>
          </a:prstGeom>
        </p:spPr>
        <p:txBody>
          <a:bodyPr wrap="square">
            <a:spAutoFit/>
          </a:bodyPr>
          <a:lstStyle/>
          <a:p>
            <a:pPr marL="457200" indent="-457200">
              <a:buFont typeface="Arial" panose="020B0604020202020204" pitchFamily="34" charset="0"/>
              <a:buChar char="•"/>
            </a:pPr>
            <a:r>
              <a:rPr lang="zh-TW" altLang="zh-TW" sz="2800" b="1" dirty="0">
                <a:solidFill>
                  <a:prstClr val="black"/>
                </a:solidFill>
                <a:latin typeface="微軟正黑體" panose="020B0604030504040204" pitchFamily="34" charset="-120"/>
                <a:ea typeface="微軟正黑體" panose="020B0604030504040204" pitchFamily="34" charset="-120"/>
              </a:rPr>
              <a:t>動態（</a:t>
            </a:r>
            <a:r>
              <a:rPr lang="en-US" altLang="zh-TW" sz="2800" b="1" dirty="0">
                <a:solidFill>
                  <a:prstClr val="black"/>
                </a:solidFill>
                <a:latin typeface="微軟正黑體" panose="020B0604030504040204" pitchFamily="34" charset="-120"/>
                <a:ea typeface="微軟正黑體" panose="020B0604030504040204" pitchFamily="34" charset="-120"/>
              </a:rPr>
              <a:t>M = 91.92±5.16</a:t>
            </a:r>
            <a:r>
              <a:rPr lang="zh-TW" altLang="zh-TW" sz="2800" b="1" dirty="0">
                <a:solidFill>
                  <a:prstClr val="black"/>
                </a:solidFill>
                <a:latin typeface="微軟正黑體" panose="020B0604030504040204" pitchFamily="34" charset="-120"/>
                <a:ea typeface="微軟正黑體" panose="020B0604030504040204" pitchFamily="34" charset="-120"/>
              </a:rPr>
              <a:t>）的表達方式比靜態（</a:t>
            </a:r>
            <a:r>
              <a:rPr lang="en-US" altLang="zh-TW" sz="2800" b="1" dirty="0">
                <a:solidFill>
                  <a:prstClr val="black"/>
                </a:solidFill>
                <a:latin typeface="微軟正黑體" panose="020B0604030504040204" pitchFamily="34" charset="-120"/>
                <a:ea typeface="微軟正黑體" panose="020B0604030504040204" pitchFamily="34" charset="-120"/>
              </a:rPr>
              <a:t>M </a:t>
            </a:r>
            <a:r>
              <a:rPr lang="zh-TW"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89.88±7.38</a:t>
            </a:r>
            <a:r>
              <a:rPr lang="zh-TW"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zh-TW" sz="2800" b="1" dirty="0">
                <a:solidFill>
                  <a:prstClr val="black"/>
                </a:solidFill>
                <a:latin typeface="微軟正黑體" panose="020B0604030504040204" pitchFamily="34" charset="-120"/>
                <a:ea typeface="微軟正黑體" panose="020B0604030504040204" pitchFamily="34" charset="-120"/>
              </a:rPr>
              <a:t>有較高的識別率，他們之間也有顯著差異</a:t>
            </a:r>
            <a:r>
              <a:rPr lang="en-US" altLang="zh-TW" sz="2800" b="1" dirty="0">
                <a:solidFill>
                  <a:prstClr val="black"/>
                </a:solidFill>
                <a:latin typeface="微軟正黑體" panose="020B0604030504040204" pitchFamily="34" charset="-120"/>
                <a:ea typeface="微軟正黑體" panose="020B0604030504040204" pitchFamily="34" charset="-120"/>
              </a:rPr>
              <a:t> </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r>
              <a:rPr lang="en-US" altLang="zh-TW"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F(6,156) = 11.25; p &lt; .001; η2p = 0 .30)</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67747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圓角矩形 5"/>
          <p:cNvSpPr/>
          <p:nvPr/>
        </p:nvSpPr>
        <p:spPr>
          <a:xfrm>
            <a:off x="627017" y="1709697"/>
            <a:ext cx="2478503" cy="714598"/>
          </a:xfrm>
          <a:prstGeom prst="round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準確性</a:t>
            </a:r>
          </a:p>
        </p:txBody>
      </p:sp>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pic>
        <p:nvPicPr>
          <p:cNvPr id="10" name="圖片 9"/>
          <p:cNvPicPr/>
          <p:nvPr/>
        </p:nvPicPr>
        <p:blipFill>
          <a:blip r:embed="rId3"/>
          <a:stretch>
            <a:fillRect/>
          </a:stretch>
        </p:blipFill>
        <p:spPr>
          <a:xfrm>
            <a:off x="216568" y="3101883"/>
            <a:ext cx="11622505" cy="3756118"/>
          </a:xfrm>
          <a:prstGeom prst="rect">
            <a:avLst/>
          </a:prstGeom>
        </p:spPr>
      </p:pic>
      <p:sp>
        <p:nvSpPr>
          <p:cNvPr id="11" name="矩形 10"/>
          <p:cNvSpPr/>
          <p:nvPr/>
        </p:nvSpPr>
        <p:spPr>
          <a:xfrm>
            <a:off x="3230490" y="719856"/>
            <a:ext cx="877702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恐懼</a:t>
            </a:r>
            <a:r>
              <a:rPr lang="en-US" altLang="zh-TW" sz="2800" b="1" dirty="0">
                <a:solidFill>
                  <a:prstClr val="black"/>
                </a:solidFill>
                <a:latin typeface="微軟正黑體" panose="020B0604030504040204" pitchFamily="34" charset="-120"/>
                <a:ea typeface="微軟正黑體" panose="020B0604030504040204" pitchFamily="34" charset="-120"/>
              </a:rPr>
              <a:t>(fear)</a:t>
            </a:r>
            <a:r>
              <a:rPr lang="zh-TW" altLang="en-US" sz="2800" b="1" dirty="0">
                <a:solidFill>
                  <a:prstClr val="black"/>
                </a:solidFill>
                <a:latin typeface="微軟正黑體" panose="020B0604030504040204" pitchFamily="34" charset="-120"/>
                <a:ea typeface="微軟正黑體" panose="020B0604030504040204" pitchFamily="34" charset="-120"/>
              </a:rPr>
              <a:t>的整體準確性低於除了憤怒</a:t>
            </a:r>
            <a:r>
              <a:rPr lang="en-US" altLang="zh-TW" sz="2800" b="1" dirty="0">
                <a:solidFill>
                  <a:prstClr val="black"/>
                </a:solidFill>
                <a:latin typeface="微軟正黑體" panose="020B0604030504040204" pitchFamily="34" charset="-120"/>
                <a:ea typeface="微軟正黑體" panose="020B0604030504040204" pitchFamily="34" charset="-120"/>
              </a:rPr>
              <a:t>( anger )</a:t>
            </a:r>
            <a:r>
              <a:rPr lang="zh-TW" altLang="en-US" sz="2800" b="1" dirty="0">
                <a:solidFill>
                  <a:prstClr val="black"/>
                </a:solidFill>
                <a:latin typeface="微軟正黑體" panose="020B0604030504040204" pitchFamily="34" charset="-120"/>
                <a:ea typeface="微軟正黑體" panose="020B0604030504040204" pitchFamily="34" charset="-120"/>
              </a:rPr>
              <a:t>以外的其他</a:t>
            </a:r>
            <a:r>
              <a:rPr lang="zh-TW" altLang="en-US" sz="2800" b="1" dirty="0" smtClean="0">
                <a:solidFill>
                  <a:prstClr val="black"/>
                </a:solidFill>
                <a:latin typeface="微軟正黑體" panose="020B0604030504040204" pitchFamily="34" charset="-120"/>
                <a:ea typeface="微軟正黑體" panose="020B0604030504040204" pitchFamily="34" charset="-120"/>
              </a:rPr>
              <a:t>情緒     </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all p </a:t>
            </a:r>
            <a:r>
              <a:rPr lang="en-US" altLang="zh-TW" sz="2800" b="1" dirty="0" smtClean="0">
                <a:solidFill>
                  <a:prstClr val="black"/>
                </a:solidFill>
                <a:latin typeface="微軟正黑體" panose="020B0604030504040204" pitchFamily="34" charset="-120"/>
                <a:ea typeface="微軟正黑體" panose="020B0604030504040204" pitchFamily="34" charset="-120"/>
              </a:rPr>
              <a:t>&lt;0.05</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3" name="矩形 12"/>
          <p:cNvSpPr/>
          <p:nvPr/>
        </p:nvSpPr>
        <p:spPr>
          <a:xfrm>
            <a:off x="3230490" y="1866512"/>
            <a:ext cx="8481874"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憤怒</a:t>
            </a:r>
            <a:r>
              <a:rPr lang="en-US" altLang="zh-TW" sz="2800" b="1" dirty="0">
                <a:solidFill>
                  <a:prstClr val="black"/>
                </a:solidFill>
                <a:latin typeface="微軟正黑體" panose="020B0604030504040204" pitchFamily="34" charset="-120"/>
                <a:ea typeface="微軟正黑體" panose="020B0604030504040204" pitchFamily="34" charset="-120"/>
              </a:rPr>
              <a:t>( anger ) </a:t>
            </a:r>
            <a:r>
              <a:rPr lang="zh-TW" altLang="en-US" sz="2800" b="1" dirty="0">
                <a:solidFill>
                  <a:prstClr val="black"/>
                </a:solidFill>
                <a:latin typeface="微軟正黑體" panose="020B0604030504040204" pitchFamily="34" charset="-120"/>
                <a:ea typeface="微軟正黑體" panose="020B0604030504040204" pitchFamily="34" charset="-120"/>
              </a:rPr>
              <a:t>的整體準確性則低於愉快</a:t>
            </a:r>
            <a:r>
              <a:rPr lang="en-US" altLang="zh-TW" sz="2800" b="1" dirty="0">
                <a:solidFill>
                  <a:prstClr val="black"/>
                </a:solidFill>
                <a:latin typeface="微軟正黑體" panose="020B0604030504040204" pitchFamily="34" charset="-120"/>
                <a:ea typeface="微軟正黑體" panose="020B0604030504040204" pitchFamily="34" charset="-120"/>
              </a:rPr>
              <a:t>( joy) (p = .017) </a:t>
            </a:r>
            <a:r>
              <a:rPr lang="zh-TW" altLang="en-US" sz="2800" b="1" dirty="0">
                <a:solidFill>
                  <a:prstClr val="black"/>
                </a:solidFill>
                <a:latin typeface="微軟正黑體" panose="020B0604030504040204" pitchFamily="34" charset="-120"/>
                <a:ea typeface="微軟正黑體" panose="020B0604030504040204" pitchFamily="34" charset="-120"/>
              </a:rPr>
              <a:t>和驚喜</a:t>
            </a:r>
            <a:r>
              <a:rPr lang="en-US" altLang="zh-TW" sz="2800" b="1" dirty="0">
                <a:solidFill>
                  <a:prstClr val="black"/>
                </a:solidFill>
                <a:latin typeface="微軟正黑體" panose="020B0604030504040204" pitchFamily="34" charset="-120"/>
                <a:ea typeface="微軟正黑體" panose="020B0604030504040204" pitchFamily="34" charset="-120"/>
              </a:rPr>
              <a:t>(surprise) (p = .015)</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222694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圓角矩形 5"/>
          <p:cNvSpPr/>
          <p:nvPr/>
        </p:nvSpPr>
        <p:spPr>
          <a:xfrm>
            <a:off x="627017" y="1709697"/>
            <a:ext cx="2478503" cy="714598"/>
          </a:xfrm>
          <a:prstGeom prst="round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準確性</a:t>
            </a:r>
          </a:p>
        </p:txBody>
      </p:sp>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pic>
        <p:nvPicPr>
          <p:cNvPr id="10" name="圖片 9"/>
          <p:cNvPicPr/>
          <p:nvPr/>
        </p:nvPicPr>
        <p:blipFill>
          <a:blip r:embed="rId3"/>
          <a:stretch>
            <a:fillRect/>
          </a:stretch>
        </p:blipFill>
        <p:spPr>
          <a:xfrm>
            <a:off x="216568" y="3101883"/>
            <a:ext cx="11622505" cy="3756118"/>
          </a:xfrm>
          <a:prstGeom prst="rect">
            <a:avLst/>
          </a:prstGeom>
        </p:spPr>
      </p:pic>
      <p:sp>
        <p:nvSpPr>
          <p:cNvPr id="11" name="矩形 10"/>
          <p:cNvSpPr/>
          <p:nvPr/>
        </p:nvSpPr>
        <p:spPr>
          <a:xfrm>
            <a:off x="3230490" y="719856"/>
            <a:ext cx="877702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眼球行為的準確性與對照組的眼球行為之間，有顯著的</a:t>
            </a:r>
            <a:r>
              <a:rPr lang="zh-TW" altLang="en-US" sz="2800" b="1" dirty="0" smtClean="0">
                <a:solidFill>
                  <a:prstClr val="black"/>
                </a:solidFill>
                <a:latin typeface="微軟正黑體" panose="020B0604030504040204" pitchFamily="34" charset="-120"/>
                <a:ea typeface="微軟正黑體" panose="020B0604030504040204" pitchFamily="34" charset="-120"/>
              </a:rPr>
              <a:t>影響</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MD = 5.71; t(9) = 3.27; p </a:t>
            </a:r>
            <a:r>
              <a:rPr lang="en-US" altLang="zh-TW" sz="2800" b="1" dirty="0" smtClean="0">
                <a:solidFill>
                  <a:prstClr val="black"/>
                </a:solidFill>
                <a:latin typeface="微軟正黑體" panose="020B0604030504040204" pitchFamily="34" charset="-120"/>
                <a:ea typeface="微軟正黑體" panose="020B0604030504040204" pitchFamily="34" charset="-120"/>
              </a:rPr>
              <a:t>=0.01</a:t>
            </a:r>
            <a:r>
              <a:rPr lang="en-US" altLang="zh-TW" sz="2800" b="1" dirty="0">
                <a:solidFill>
                  <a:prstClr val="black"/>
                </a:solidFill>
                <a:latin typeface="微軟正黑體" panose="020B0604030504040204" pitchFamily="34" charset="-120"/>
                <a:ea typeface="微軟正黑體" panose="020B0604030504040204" pitchFamily="34" charset="-120"/>
              </a:rPr>
              <a:t>) </a:t>
            </a:r>
          </a:p>
        </p:txBody>
      </p:sp>
      <p:sp>
        <p:nvSpPr>
          <p:cNvPr id="13" name="矩形 12"/>
          <p:cNvSpPr/>
          <p:nvPr/>
        </p:nvSpPr>
        <p:spPr>
          <a:xfrm>
            <a:off x="3230490" y="1866512"/>
            <a:ext cx="8481874"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眼球行為的準確性</a:t>
            </a:r>
            <a:r>
              <a:rPr lang="zh-TW" altLang="en-US" sz="2800" b="1" dirty="0" smtClean="0">
                <a:solidFill>
                  <a:prstClr val="black"/>
                </a:solidFill>
                <a:latin typeface="微軟正黑體" panose="020B0604030504040204" pitchFamily="34" charset="-120"/>
                <a:ea typeface="微軟正黑體" panose="020B0604030504040204" pitchFamily="34" charset="-120"/>
              </a:rPr>
              <a:t>與</a:t>
            </a:r>
            <a:r>
              <a:rPr lang="en-US" altLang="zh-TW" sz="2800" b="1" dirty="0">
                <a:solidFill>
                  <a:prstClr val="black"/>
                </a:solidFill>
                <a:latin typeface="微軟正黑體" panose="020B0604030504040204" pitchFamily="34" charset="-120"/>
                <a:ea typeface="微軟正黑體" panose="020B0604030504040204" pitchFamily="34" charset="-120"/>
              </a:rPr>
              <a:t>PD</a:t>
            </a:r>
            <a:r>
              <a:rPr lang="zh-TW" altLang="en-US" sz="2800" b="1" dirty="0">
                <a:solidFill>
                  <a:prstClr val="black"/>
                </a:solidFill>
                <a:latin typeface="微軟正黑體" panose="020B0604030504040204" pitchFamily="34" charset="-120"/>
                <a:ea typeface="微軟正黑體" panose="020B0604030504040204" pitchFamily="34" charset="-120"/>
              </a:rPr>
              <a:t>組的眼球行為之間</a:t>
            </a:r>
            <a:r>
              <a:rPr lang="zh-TW" altLang="en-US" sz="2800" b="1" dirty="0" smtClean="0">
                <a:solidFill>
                  <a:prstClr val="black"/>
                </a:solidFill>
                <a:latin typeface="微軟正黑體" panose="020B0604030504040204" pitchFamily="34" charset="-120"/>
                <a:ea typeface="微軟正黑體" panose="020B0604030504040204" pitchFamily="34" charset="-120"/>
              </a:rPr>
              <a:t>，沒有</a:t>
            </a:r>
            <a:r>
              <a:rPr lang="zh-TW" altLang="en-US" sz="2800" b="1" dirty="0">
                <a:solidFill>
                  <a:prstClr val="black"/>
                </a:solidFill>
                <a:latin typeface="微軟正黑體" panose="020B0604030504040204" pitchFamily="34" charset="-120"/>
                <a:ea typeface="微軟正黑體" panose="020B0604030504040204" pitchFamily="34" charset="-120"/>
              </a:rPr>
              <a:t>顯著的</a:t>
            </a:r>
            <a:r>
              <a:rPr lang="zh-TW" altLang="en-US" sz="2800" b="1" dirty="0" smtClean="0">
                <a:solidFill>
                  <a:prstClr val="black"/>
                </a:solidFill>
                <a:latin typeface="微軟正黑體" panose="020B0604030504040204" pitchFamily="34" charset="-120"/>
                <a:ea typeface="微軟正黑體" panose="020B0604030504040204" pitchFamily="34" charset="-120"/>
              </a:rPr>
              <a:t>影響</a:t>
            </a:r>
            <a:r>
              <a:rPr lang="fr-FR" altLang="zh-TW" sz="2800" b="1" dirty="0">
                <a:solidFill>
                  <a:prstClr val="black"/>
                </a:solidFill>
                <a:latin typeface="微軟正黑體" panose="020B0604030504040204" pitchFamily="34" charset="-120"/>
                <a:ea typeface="微軟正黑體" panose="020B0604030504040204" pitchFamily="34" charset="-120"/>
              </a:rPr>
              <a:t>(MD = 0.00; t(17) </a:t>
            </a:r>
            <a:r>
              <a:rPr lang="fr-FR" altLang="zh-TW" sz="2800" b="1" dirty="0" smtClean="0">
                <a:solidFill>
                  <a:prstClr val="black"/>
                </a:solidFill>
                <a:latin typeface="微軟正黑體" panose="020B0604030504040204" pitchFamily="34" charset="-120"/>
                <a:ea typeface="微軟正黑體" panose="020B0604030504040204" pitchFamily="34" charset="-120"/>
              </a:rPr>
              <a:t>&lt;</a:t>
            </a:r>
            <a:r>
              <a:rPr lang="en-US" altLang="zh-TW" sz="2800" b="1" dirty="0" smtClean="0">
                <a:solidFill>
                  <a:prstClr val="black"/>
                </a:solidFill>
                <a:latin typeface="微軟正黑體" panose="020B0604030504040204" pitchFamily="34" charset="-120"/>
                <a:ea typeface="微軟正黑體" panose="020B0604030504040204" pitchFamily="34" charset="-120"/>
              </a:rPr>
              <a:t>0</a:t>
            </a:r>
            <a:r>
              <a:rPr lang="fr-FR" altLang="zh-TW" sz="2800" b="1" dirty="0" smtClean="0">
                <a:solidFill>
                  <a:prstClr val="black"/>
                </a:solidFill>
                <a:latin typeface="微軟正黑體" panose="020B0604030504040204" pitchFamily="34" charset="-120"/>
                <a:ea typeface="微軟正黑體" panose="020B0604030504040204" pitchFamily="34" charset="-120"/>
              </a:rPr>
              <a:t>.001</a:t>
            </a:r>
            <a:r>
              <a:rPr lang="fr-FR" altLang="zh-TW" sz="2800" b="1" dirty="0">
                <a:solidFill>
                  <a:prstClr val="black"/>
                </a:solidFill>
                <a:latin typeface="微軟正黑體" panose="020B0604030504040204" pitchFamily="34" charset="-120"/>
                <a:ea typeface="微軟正黑體" panose="020B0604030504040204" pitchFamily="34" charset="-120"/>
              </a:rPr>
              <a:t>; p = 1.0)</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886087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627017" y="2923972"/>
            <a:ext cx="861323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動態影像的注視次數和情緒之間有顯著的</a:t>
            </a:r>
            <a:r>
              <a:rPr lang="zh-TW" altLang="en-US" sz="2800" b="1" dirty="0" smtClean="0">
                <a:solidFill>
                  <a:prstClr val="black"/>
                </a:solidFill>
                <a:latin typeface="微軟正黑體" panose="020B0604030504040204" pitchFamily="34" charset="-120"/>
                <a:ea typeface="微軟正黑體" panose="020B0604030504040204" pitchFamily="34" charset="-120"/>
              </a:rPr>
              <a:t>差異</a:t>
            </a:r>
            <a:r>
              <a:rPr lang="en-US" altLang="zh-TW" sz="2800" b="1" dirty="0" smtClean="0">
                <a:solidFill>
                  <a:prstClr val="black"/>
                </a:solidFill>
                <a:latin typeface="微軟正黑體" panose="020B0604030504040204" pitchFamily="34" charset="-120"/>
                <a:ea typeface="微軟正黑體" panose="020B0604030504040204" pitchFamily="34" charset="-120"/>
              </a:rPr>
              <a:t>F(6,144</a:t>
            </a:r>
            <a:r>
              <a:rPr lang="en-US" altLang="zh-TW" sz="2800" b="1" dirty="0">
                <a:solidFill>
                  <a:prstClr val="black"/>
                </a:solidFill>
                <a:latin typeface="微軟正黑體" panose="020B0604030504040204" pitchFamily="34" charset="-120"/>
                <a:ea typeface="微軟正黑體" panose="020B0604030504040204" pitchFamily="34" charset="-120"/>
              </a:rPr>
              <a:t>) = 3.77; p = .002; η2p = .</a:t>
            </a:r>
            <a:r>
              <a:rPr lang="en-US" altLang="zh-TW" sz="2800" b="1" dirty="0" smtClean="0">
                <a:solidFill>
                  <a:prstClr val="black"/>
                </a:solidFill>
                <a:latin typeface="微軟正黑體" panose="020B0604030504040204" pitchFamily="34" charset="-120"/>
                <a:ea typeface="微軟正黑體" panose="020B0604030504040204" pitchFamily="34" charset="-120"/>
              </a:rPr>
              <a:t>14</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6" name="圓角矩形 5"/>
          <p:cNvSpPr/>
          <p:nvPr/>
        </p:nvSpPr>
        <p:spPr>
          <a:xfrm>
            <a:off x="627017" y="1709697"/>
            <a:ext cx="2478503" cy="714598"/>
          </a:xfrm>
          <a:prstGeom prst="round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注視次數</a:t>
            </a:r>
          </a:p>
        </p:txBody>
      </p:sp>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
        <p:nvSpPr>
          <p:cNvPr id="4" name="矩形 3"/>
          <p:cNvSpPr/>
          <p:nvPr/>
        </p:nvSpPr>
        <p:spPr>
          <a:xfrm>
            <a:off x="987964" y="4090204"/>
            <a:ext cx="7386015" cy="1384995"/>
          </a:xfrm>
          <a:prstGeom prst="rect">
            <a:avLst/>
          </a:prstGeom>
        </p:spPr>
        <p:txBody>
          <a:bodyPr wrap="squar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傷心</a:t>
            </a:r>
            <a:r>
              <a:rPr lang="en-US" altLang="zh-TW" sz="2800" b="1" dirty="0">
                <a:solidFill>
                  <a:prstClr val="black"/>
                </a:solidFill>
                <a:latin typeface="微軟正黑體" panose="020B0604030504040204" pitchFamily="34" charset="-120"/>
                <a:ea typeface="微軟正黑體" panose="020B0604030504040204" pitchFamily="34" charset="-120"/>
              </a:rPr>
              <a:t>sadness (t(25) = 2.37; p = .026</a:t>
            </a:r>
            <a:r>
              <a:rPr lang="en-US" altLang="zh-TW" sz="2800" b="1" dirty="0" smtClean="0">
                <a:solidFill>
                  <a:prstClr val="black"/>
                </a:solidFill>
                <a:latin typeface="微軟正黑體" panose="020B0604030504040204" pitchFamily="34" charset="-120"/>
                <a:ea typeface="微軟正黑體" panose="020B0604030504040204" pitchFamily="34" charset="-120"/>
              </a:rPr>
              <a:t>)</a:t>
            </a:r>
          </a:p>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恐懼</a:t>
            </a:r>
            <a:r>
              <a:rPr lang="en-US" altLang="zh-TW" sz="2800" b="1" dirty="0">
                <a:solidFill>
                  <a:prstClr val="black"/>
                </a:solidFill>
                <a:latin typeface="微軟正黑體" panose="020B0604030504040204" pitchFamily="34" charset="-120"/>
                <a:ea typeface="微軟正黑體" panose="020B0604030504040204" pitchFamily="34" charset="-120"/>
              </a:rPr>
              <a:t>fear (t(25) = 3.34; p = .003</a:t>
            </a:r>
            <a:r>
              <a:rPr lang="en-US" altLang="zh-TW" sz="2800" b="1" dirty="0" smtClean="0">
                <a:solidFill>
                  <a:prstClr val="black"/>
                </a:solidFill>
                <a:latin typeface="微軟正黑體" panose="020B0604030504040204" pitchFamily="34" charset="-120"/>
                <a:ea typeface="微軟正黑體" panose="020B0604030504040204" pitchFamily="34" charset="-120"/>
              </a:rPr>
              <a:t>)</a:t>
            </a:r>
          </a:p>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生氣</a:t>
            </a:r>
            <a:r>
              <a:rPr lang="en-US" altLang="zh-TW" sz="2800" b="1" dirty="0">
                <a:solidFill>
                  <a:prstClr val="black"/>
                </a:solidFill>
                <a:latin typeface="微軟正黑體" panose="020B0604030504040204" pitchFamily="34" charset="-120"/>
                <a:ea typeface="微軟正黑體" panose="020B0604030504040204" pitchFamily="34" charset="-120"/>
              </a:rPr>
              <a:t>anger (t(25) = 3.52; p = .002)</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4187677" y="1589942"/>
            <a:ext cx="7056740" cy="954107"/>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兩</a:t>
            </a:r>
            <a:r>
              <a:rPr lang="zh-TW" altLang="en-US" sz="2800" b="1" dirty="0" smtClean="0">
                <a:solidFill>
                  <a:prstClr val="black"/>
                </a:solidFill>
                <a:latin typeface="微軟正黑體" panose="020B0604030504040204" pitchFamily="34" charset="-120"/>
                <a:ea typeface="微軟正黑體" panose="020B0604030504040204" pitchFamily="34" charset="-120"/>
              </a:rPr>
              <a:t>組之間有</a:t>
            </a:r>
            <a:r>
              <a:rPr lang="zh-TW" altLang="en-US" sz="2800" b="1" dirty="0">
                <a:solidFill>
                  <a:prstClr val="black"/>
                </a:solidFill>
                <a:latin typeface="微軟正黑體" panose="020B0604030504040204" pitchFamily="34" charset="-120"/>
                <a:ea typeface="微軟正黑體" panose="020B0604030504040204" pitchFamily="34" charset="-120"/>
              </a:rPr>
              <a:t>顯著差異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a:p>
            <a:r>
              <a:rPr lang="el-GR" altLang="zh-TW" sz="2800" b="1" dirty="0">
                <a:solidFill>
                  <a:prstClr val="black"/>
                </a:solidFill>
                <a:latin typeface="微軟正黑體" panose="020B0604030504040204" pitchFamily="34" charset="-120"/>
                <a:ea typeface="微軟正黑體" panose="020B0604030504040204" pitchFamily="34" charset="-120"/>
              </a:rPr>
              <a:t> (F(1,24) = 24.53; p &lt; .001; η2p = .51)</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8831179" y="4736535"/>
            <a:ext cx="2339102" cy="523220"/>
          </a:xfrm>
          <a:prstGeom prst="rect">
            <a:avLst/>
          </a:prstGeom>
        </p:spPr>
        <p:txBody>
          <a:bodyPr wrap="none">
            <a:spAutoFit/>
          </a:bodyPr>
          <a:lstStyle/>
          <a:p>
            <a:pPr lvl="0">
              <a:defRPr/>
            </a:pPr>
            <a:r>
              <a:rPr lang="zh-TW" altLang="en-US" sz="2800" b="1" dirty="0">
                <a:solidFill>
                  <a:prstClr val="black"/>
                </a:solidFill>
                <a:latin typeface="微軟正黑體" panose="020B0604030504040204" pitchFamily="34" charset="-120"/>
                <a:ea typeface="微軟正黑體" panose="020B0604030504040204" pitchFamily="34" charset="-120"/>
              </a:rPr>
              <a:t>注視次數減少</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49116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pic>
        <p:nvPicPr>
          <p:cNvPr id="12" name="圖片 11"/>
          <p:cNvPicPr/>
          <p:nvPr/>
        </p:nvPicPr>
        <p:blipFill rotWithShape="1">
          <a:blip r:embed="rId3"/>
          <a:srcRect r="50613" b="50672"/>
          <a:stretch/>
        </p:blipFill>
        <p:spPr>
          <a:xfrm>
            <a:off x="1600488" y="3091542"/>
            <a:ext cx="9085943" cy="3622804"/>
          </a:xfrm>
          <a:prstGeom prst="rect">
            <a:avLst/>
          </a:prstGeom>
        </p:spPr>
      </p:pic>
      <p:sp>
        <p:nvSpPr>
          <p:cNvPr id="3" name="矩形 2"/>
          <p:cNvSpPr/>
          <p:nvPr/>
        </p:nvSpPr>
        <p:spPr>
          <a:xfrm>
            <a:off x="627017" y="1485371"/>
            <a:ext cx="10778920" cy="1384995"/>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zh-TW" sz="2800" b="1" dirty="0">
                <a:solidFill>
                  <a:prstClr val="black"/>
                </a:solidFill>
                <a:latin typeface="微軟正黑體" panose="020B0604030504040204" pitchFamily="34" charset="-120"/>
                <a:ea typeface="微軟正黑體" panose="020B0604030504040204" pitchFamily="34" charset="-120"/>
              </a:rPr>
              <a:t>當觀看動態影像時，對照組在</a:t>
            </a:r>
            <a:r>
              <a:rPr lang="zh-TW" altLang="zh-TW" sz="2800" b="1" dirty="0" smtClean="0">
                <a:solidFill>
                  <a:prstClr val="black"/>
                </a:solidFill>
                <a:latin typeface="微軟正黑體" panose="020B0604030504040204" pitchFamily="34" charset="-120"/>
                <a:ea typeface="微軟正黑體" panose="020B0604030504040204" pitchFamily="34" charset="-120"/>
              </a:rPr>
              <a:t>傷心</a:t>
            </a:r>
            <a:r>
              <a:rPr lang="en-US" altLang="zh-TW" sz="2800" b="1" dirty="0">
                <a:solidFill>
                  <a:prstClr val="black"/>
                </a:solidFill>
                <a:latin typeface="微軟正黑體" panose="020B0604030504040204" pitchFamily="34" charset="-120"/>
                <a:ea typeface="微軟正黑體" panose="020B0604030504040204" pitchFamily="34" charset="-120"/>
              </a:rPr>
              <a:t>(t(25) = 2.37; p = .026)</a:t>
            </a:r>
            <a:r>
              <a:rPr lang="zh-TW"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害怕</a:t>
            </a:r>
            <a:r>
              <a:rPr lang="en-US" altLang="zh-TW" sz="2800" b="1" dirty="0">
                <a:solidFill>
                  <a:prstClr val="black"/>
                </a:solidFill>
                <a:latin typeface="微軟正黑體" panose="020B0604030504040204" pitchFamily="34" charset="-120"/>
                <a:ea typeface="微軟正黑體" panose="020B0604030504040204" pitchFamily="34" charset="-120"/>
              </a:rPr>
              <a:t>(t(25) = 3.34; p = .003)</a:t>
            </a:r>
            <a:r>
              <a:rPr lang="zh-TW" altLang="zh-TW" sz="2800" b="1" dirty="0" smtClean="0">
                <a:solidFill>
                  <a:prstClr val="black"/>
                </a:solidFill>
                <a:latin typeface="微軟正黑體" panose="020B0604030504040204" pitchFamily="34" charset="-120"/>
                <a:ea typeface="微軟正黑體" panose="020B0604030504040204" pitchFamily="34" charset="-120"/>
              </a:rPr>
              <a:t>和</a:t>
            </a:r>
            <a:r>
              <a:rPr lang="zh-TW" altLang="en-US" sz="2800" b="1" dirty="0" smtClean="0">
                <a:solidFill>
                  <a:prstClr val="black"/>
                </a:solidFill>
                <a:latin typeface="微軟正黑體" panose="020B0604030504040204" pitchFamily="34" charset="-120"/>
                <a:ea typeface="微軟正黑體" panose="020B0604030504040204" pitchFamily="34" charset="-120"/>
              </a:rPr>
              <a:t>生氣</a:t>
            </a:r>
            <a:r>
              <a:rPr lang="en-US" altLang="zh-TW" sz="2800" b="1" dirty="0">
                <a:solidFill>
                  <a:prstClr val="black"/>
                </a:solidFill>
                <a:latin typeface="微軟正黑體" panose="020B0604030504040204" pitchFamily="34" charset="-120"/>
                <a:ea typeface="微軟正黑體" panose="020B0604030504040204" pitchFamily="34" charset="-120"/>
              </a:rPr>
              <a:t>(t(25) = 3.52; p = .002)</a:t>
            </a:r>
            <a:r>
              <a:rPr lang="zh-TW" altLang="zh-TW" sz="2800" b="1" dirty="0" smtClean="0">
                <a:solidFill>
                  <a:prstClr val="black"/>
                </a:solidFill>
                <a:latin typeface="微軟正黑體" panose="020B0604030504040204" pitchFamily="34" charset="-120"/>
                <a:ea typeface="微軟正黑體" panose="020B0604030504040204" pitchFamily="34" charset="-120"/>
              </a:rPr>
              <a:t>的</a:t>
            </a:r>
            <a:r>
              <a:rPr lang="zh-TW" altLang="zh-TW" sz="2800" b="1" dirty="0">
                <a:solidFill>
                  <a:prstClr val="black"/>
                </a:solidFill>
                <a:latin typeface="微軟正黑體" panose="020B0604030504040204" pitchFamily="34" charset="-120"/>
                <a:ea typeface="微軟正黑體" panose="020B0604030504040204" pitchFamily="34" charset="-120"/>
              </a:rPr>
              <a:t>表情中，會減少注視次數</a:t>
            </a:r>
          </a:p>
        </p:txBody>
      </p:sp>
      <p:sp>
        <p:nvSpPr>
          <p:cNvPr id="13" name="矩形 12"/>
          <p:cNvSpPr/>
          <p:nvPr/>
        </p:nvSpPr>
        <p:spPr>
          <a:xfrm>
            <a:off x="4256684" y="3533893"/>
            <a:ext cx="634630" cy="2326993"/>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p:cNvSpPr/>
          <p:nvPr/>
        </p:nvSpPr>
        <p:spPr>
          <a:xfrm>
            <a:off x="5508829" y="3533892"/>
            <a:ext cx="634630" cy="2326993"/>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5"/>
          <p:cNvSpPr/>
          <p:nvPr/>
        </p:nvSpPr>
        <p:spPr>
          <a:xfrm>
            <a:off x="7707167" y="3533893"/>
            <a:ext cx="634630" cy="2326993"/>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7" name="圖片 16"/>
          <p:cNvPicPr/>
          <p:nvPr/>
        </p:nvPicPr>
        <p:blipFill rotWithShape="1">
          <a:blip r:embed="rId3"/>
          <a:srcRect l="85845" t="6473" b="86934"/>
          <a:stretch/>
        </p:blipFill>
        <p:spPr>
          <a:xfrm>
            <a:off x="9847180" y="2781608"/>
            <a:ext cx="1614523" cy="362858"/>
          </a:xfrm>
          <a:prstGeom prst="rect">
            <a:avLst/>
          </a:prstGeom>
        </p:spPr>
      </p:pic>
    </p:spTree>
    <p:extLst>
      <p:ext uri="{BB962C8B-B14F-4D97-AF65-F5344CB8AC3E}">
        <p14:creationId xmlns:p14="http://schemas.microsoft.com/office/powerpoint/2010/main" val="18775649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627017" y="2923972"/>
            <a:ext cx="861323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動態影像的注視持續時間和情緒之間有顯著的</a:t>
            </a:r>
            <a:r>
              <a:rPr lang="zh-TW" altLang="en-US" sz="2800" b="1" dirty="0" smtClean="0">
                <a:solidFill>
                  <a:prstClr val="black"/>
                </a:solidFill>
                <a:latin typeface="微軟正黑體" panose="020B0604030504040204" pitchFamily="34" charset="-120"/>
                <a:ea typeface="微軟正黑體" panose="020B0604030504040204" pitchFamily="34" charset="-120"/>
              </a:rPr>
              <a:t>差異</a:t>
            </a:r>
            <a:r>
              <a:rPr lang="en-US" altLang="zh-TW" sz="2800" b="1" dirty="0" smtClean="0">
                <a:solidFill>
                  <a:prstClr val="black"/>
                </a:solidFill>
                <a:latin typeface="微軟正黑體" panose="020B0604030504040204" pitchFamily="34" charset="-120"/>
                <a:ea typeface="微軟正黑體" panose="020B0604030504040204" pitchFamily="34" charset="-120"/>
              </a:rPr>
              <a:t>F(6,132</a:t>
            </a:r>
            <a:r>
              <a:rPr lang="en-US" altLang="zh-TW" sz="2800" b="1" dirty="0">
                <a:solidFill>
                  <a:prstClr val="black"/>
                </a:solidFill>
                <a:latin typeface="微軟正黑體" panose="020B0604030504040204" pitchFamily="34" charset="-120"/>
                <a:ea typeface="微軟正黑體" panose="020B0604030504040204" pitchFamily="34" charset="-120"/>
              </a:rPr>
              <a:t>) = 38.32; p &lt; .001; η2p = .</a:t>
            </a:r>
            <a:r>
              <a:rPr lang="en-US" altLang="zh-TW" sz="2800" b="1" dirty="0" smtClean="0">
                <a:solidFill>
                  <a:prstClr val="black"/>
                </a:solidFill>
                <a:latin typeface="微軟正黑體" panose="020B0604030504040204" pitchFamily="34" charset="-120"/>
                <a:ea typeface="微軟正黑體" panose="020B0604030504040204" pitchFamily="34" charset="-120"/>
              </a:rPr>
              <a:t>64</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6" name="圓角矩形 5"/>
          <p:cNvSpPr/>
          <p:nvPr/>
        </p:nvSpPr>
        <p:spPr>
          <a:xfrm>
            <a:off x="627017" y="1709697"/>
            <a:ext cx="2478503" cy="714598"/>
          </a:xfrm>
          <a:prstGeom prst="round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注視持續時間</a:t>
            </a:r>
          </a:p>
        </p:txBody>
      </p:sp>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
        <p:nvSpPr>
          <p:cNvPr id="4" name="矩形 3"/>
          <p:cNvSpPr/>
          <p:nvPr/>
        </p:nvSpPr>
        <p:spPr>
          <a:xfrm>
            <a:off x="987964" y="4090204"/>
            <a:ext cx="7386015" cy="2246769"/>
          </a:xfrm>
          <a:prstGeom prst="rect">
            <a:avLst/>
          </a:prstGeom>
        </p:spPr>
        <p:txBody>
          <a:bodyPr wrap="squar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愉悅</a:t>
            </a:r>
            <a:r>
              <a:rPr lang="en-US" altLang="zh-TW" sz="2800" b="1" dirty="0">
                <a:solidFill>
                  <a:prstClr val="black"/>
                </a:solidFill>
                <a:latin typeface="微軟正黑體" panose="020B0604030504040204" pitchFamily="34" charset="-120"/>
                <a:ea typeface="微軟正黑體" panose="020B0604030504040204" pitchFamily="34" charset="-120"/>
              </a:rPr>
              <a:t>joy (t(23) = 3.01; p = .006</a:t>
            </a:r>
            <a:r>
              <a:rPr lang="en-US" altLang="zh-TW" sz="2800" b="1" dirty="0" smtClean="0">
                <a:solidFill>
                  <a:prstClr val="black"/>
                </a:solidFill>
                <a:latin typeface="微軟正黑體" panose="020B0604030504040204" pitchFamily="34" charset="-120"/>
                <a:ea typeface="微軟正黑體" panose="020B0604030504040204" pitchFamily="34" charset="-120"/>
              </a:rPr>
              <a:t>)</a:t>
            </a:r>
          </a:p>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恐懼 </a:t>
            </a:r>
            <a:r>
              <a:rPr lang="en-US" altLang="zh-TW" sz="2800" b="1" dirty="0">
                <a:solidFill>
                  <a:prstClr val="black"/>
                </a:solidFill>
                <a:latin typeface="微軟正黑體" panose="020B0604030504040204" pitchFamily="34" charset="-120"/>
                <a:ea typeface="微軟正黑體" panose="020B0604030504040204" pitchFamily="34" charset="-120"/>
              </a:rPr>
              <a:t>fear (t(23) = 3.85; p = .001</a:t>
            </a:r>
            <a:r>
              <a:rPr lang="en-US" altLang="zh-TW" sz="2800" b="1" dirty="0" smtClean="0">
                <a:solidFill>
                  <a:prstClr val="black"/>
                </a:solidFill>
                <a:latin typeface="微軟正黑體" panose="020B0604030504040204" pitchFamily="34" charset="-120"/>
                <a:ea typeface="微軟正黑體" panose="020B0604030504040204" pitchFamily="34" charset="-120"/>
              </a:rPr>
              <a:t>)</a:t>
            </a:r>
          </a:p>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驚喜 </a:t>
            </a:r>
            <a:r>
              <a:rPr lang="en-US" altLang="zh-TW" sz="2800" b="1" dirty="0">
                <a:solidFill>
                  <a:prstClr val="black"/>
                </a:solidFill>
                <a:latin typeface="微軟正黑體" panose="020B0604030504040204" pitchFamily="34" charset="-120"/>
                <a:ea typeface="微軟正黑體" panose="020B0604030504040204" pitchFamily="34" charset="-120"/>
              </a:rPr>
              <a:t>surprise t(23) = 3.19; p = .004</a:t>
            </a:r>
            <a:r>
              <a:rPr lang="en-US" altLang="zh-TW" sz="2800" b="1" dirty="0" smtClean="0">
                <a:solidFill>
                  <a:prstClr val="black"/>
                </a:solidFill>
                <a:latin typeface="微軟正黑體" panose="020B0604030504040204" pitchFamily="34" charset="-120"/>
                <a:ea typeface="微軟正黑體" panose="020B0604030504040204" pitchFamily="34" charset="-120"/>
              </a:rPr>
              <a:t>)</a:t>
            </a:r>
          </a:p>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生氣 </a:t>
            </a:r>
            <a:r>
              <a:rPr lang="en-US" altLang="zh-TW" sz="2800" b="1" dirty="0">
                <a:solidFill>
                  <a:prstClr val="black"/>
                </a:solidFill>
                <a:latin typeface="微軟正黑體" panose="020B0604030504040204" pitchFamily="34" charset="-120"/>
                <a:ea typeface="微軟正黑體" panose="020B0604030504040204" pitchFamily="34" charset="-120"/>
              </a:rPr>
              <a:t>anger (t(23) = 2.78; p = .011</a:t>
            </a:r>
            <a:r>
              <a:rPr lang="en-US" altLang="zh-TW" sz="2800" b="1" dirty="0" smtClean="0">
                <a:solidFill>
                  <a:prstClr val="black"/>
                </a:solidFill>
                <a:latin typeface="微軟正黑體" panose="020B0604030504040204" pitchFamily="34" charset="-120"/>
                <a:ea typeface="微軟正黑體" panose="020B0604030504040204" pitchFamily="34" charset="-120"/>
              </a:rPr>
              <a:t>)</a:t>
            </a:r>
          </a:p>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厭惡 </a:t>
            </a:r>
            <a:r>
              <a:rPr lang="en-US" altLang="zh-TW" sz="2800" b="1" dirty="0" smtClean="0">
                <a:solidFill>
                  <a:prstClr val="black"/>
                </a:solidFill>
                <a:latin typeface="微軟正黑體" panose="020B0604030504040204" pitchFamily="34" charset="-120"/>
                <a:ea typeface="微軟正黑體" panose="020B0604030504040204" pitchFamily="34" charset="-120"/>
              </a:rPr>
              <a:t>disgust(t(23</a:t>
            </a:r>
            <a:r>
              <a:rPr lang="en-US" altLang="zh-TW" sz="2800" b="1" dirty="0">
                <a:solidFill>
                  <a:prstClr val="black"/>
                </a:solidFill>
                <a:latin typeface="微軟正黑體" panose="020B0604030504040204" pitchFamily="34" charset="-120"/>
                <a:ea typeface="微軟正黑體" panose="020B0604030504040204" pitchFamily="34" charset="-120"/>
              </a:rPr>
              <a:t>) = 2.35; p = .03)</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8390022" y="4951978"/>
            <a:ext cx="3801978" cy="523220"/>
          </a:xfrm>
          <a:prstGeom prst="rect">
            <a:avLst/>
          </a:prstGeom>
        </p:spPr>
        <p:txBody>
          <a:bodyPr wrap="square">
            <a:spAutoFit/>
          </a:bodyPr>
          <a:lstStyle/>
          <a:p>
            <a:r>
              <a:rPr lang="zh-TW" altLang="zh-TW" sz="2800" b="1" dirty="0">
                <a:solidFill>
                  <a:prstClr val="black"/>
                </a:solidFill>
                <a:latin typeface="微軟正黑體" panose="020B0604030504040204" pitchFamily="34" charset="-120"/>
                <a:ea typeface="微軟正黑體" panose="020B0604030504040204" pitchFamily="34" charset="-120"/>
              </a:rPr>
              <a:t>較長的注視持續時間</a:t>
            </a:r>
          </a:p>
        </p:txBody>
      </p:sp>
      <p:sp>
        <p:nvSpPr>
          <p:cNvPr id="3" name="矩形 2"/>
          <p:cNvSpPr/>
          <p:nvPr/>
        </p:nvSpPr>
        <p:spPr>
          <a:xfrm>
            <a:off x="4187677" y="1589942"/>
            <a:ext cx="6327373" cy="954107"/>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兩</a:t>
            </a:r>
            <a:r>
              <a:rPr lang="zh-TW" altLang="en-US" sz="2800" b="1" dirty="0" smtClean="0">
                <a:solidFill>
                  <a:prstClr val="black"/>
                </a:solidFill>
                <a:latin typeface="微軟正黑體" panose="020B0604030504040204" pitchFamily="34" charset="-120"/>
                <a:ea typeface="微軟正黑體" panose="020B0604030504040204" pitchFamily="34" charset="-120"/>
              </a:rPr>
              <a:t>組</a:t>
            </a:r>
            <a:r>
              <a:rPr lang="zh-TW" altLang="en-US" sz="2800" b="1" dirty="0">
                <a:solidFill>
                  <a:prstClr val="black"/>
                </a:solidFill>
                <a:latin typeface="微軟正黑體" panose="020B0604030504040204" pitchFamily="34" charset="-120"/>
                <a:ea typeface="微軟正黑體" panose="020B0604030504040204" pitchFamily="34" charset="-120"/>
              </a:rPr>
              <a:t>之</a:t>
            </a:r>
            <a:r>
              <a:rPr lang="zh-TW" altLang="en-US" sz="2800" b="1" dirty="0" smtClean="0">
                <a:solidFill>
                  <a:prstClr val="black"/>
                </a:solidFill>
                <a:latin typeface="微軟正黑體" panose="020B0604030504040204" pitchFamily="34" charset="-120"/>
                <a:ea typeface="微軟正黑體" panose="020B0604030504040204" pitchFamily="34" charset="-120"/>
              </a:rPr>
              <a:t>間</a:t>
            </a:r>
            <a:r>
              <a:rPr lang="zh-TW" altLang="en-US" sz="2800" b="1" dirty="0">
                <a:solidFill>
                  <a:prstClr val="black"/>
                </a:solidFill>
                <a:latin typeface="微軟正黑體" panose="020B0604030504040204" pitchFamily="34" charset="-120"/>
                <a:ea typeface="微軟正黑體" panose="020B0604030504040204" pitchFamily="34" charset="-120"/>
              </a:rPr>
              <a:t>沒有顯著差異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a:p>
            <a:r>
              <a:rPr lang="el-GR" altLang="zh-TW" sz="2800" b="1" dirty="0" smtClean="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F(1,22) = .48; p = .50; η2p = .02)</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4847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pic>
        <p:nvPicPr>
          <p:cNvPr id="10" name="圖片 9"/>
          <p:cNvPicPr/>
          <p:nvPr/>
        </p:nvPicPr>
        <p:blipFill rotWithShape="1">
          <a:blip r:embed="rId3"/>
          <a:srcRect l="50072" b="55167"/>
          <a:stretch/>
        </p:blipFill>
        <p:spPr>
          <a:xfrm>
            <a:off x="1048944" y="2133601"/>
            <a:ext cx="9662599" cy="4194628"/>
          </a:xfrm>
          <a:prstGeom prst="rect">
            <a:avLst/>
          </a:prstGeom>
        </p:spPr>
      </p:pic>
      <p:sp>
        <p:nvSpPr>
          <p:cNvPr id="11" name="矩形 10"/>
          <p:cNvSpPr/>
          <p:nvPr/>
        </p:nvSpPr>
        <p:spPr>
          <a:xfrm>
            <a:off x="5245613" y="2757714"/>
            <a:ext cx="634630" cy="285642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p:cNvSpPr/>
          <p:nvPr/>
        </p:nvSpPr>
        <p:spPr>
          <a:xfrm>
            <a:off x="2974127" y="2757714"/>
            <a:ext cx="634630" cy="285642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p:cNvSpPr/>
          <p:nvPr/>
        </p:nvSpPr>
        <p:spPr>
          <a:xfrm>
            <a:off x="6414013" y="2757714"/>
            <a:ext cx="634630" cy="285642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7582413" y="2757713"/>
            <a:ext cx="634630" cy="285642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p:cNvSpPr/>
          <p:nvPr/>
        </p:nvSpPr>
        <p:spPr>
          <a:xfrm>
            <a:off x="8750813" y="3207657"/>
            <a:ext cx="634630" cy="240648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3491933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
        <p:nvSpPr>
          <p:cNvPr id="3" name="矩形 2"/>
          <p:cNvSpPr/>
          <p:nvPr/>
        </p:nvSpPr>
        <p:spPr>
          <a:xfrm>
            <a:off x="1600488" y="1542349"/>
            <a:ext cx="9618040"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參與者在</a:t>
            </a:r>
            <a:r>
              <a:rPr lang="zh-TW" altLang="en-US" sz="2800" b="1" dirty="0">
                <a:solidFill>
                  <a:prstClr val="black"/>
                </a:solidFill>
                <a:latin typeface="微軟正黑體" panose="020B0604030504040204" pitchFamily="34" charset="-120"/>
                <a:ea typeface="微軟正黑體" panose="020B0604030504040204" pitchFamily="34" charset="-120"/>
              </a:rPr>
              <a:t>觀看</a:t>
            </a:r>
            <a:r>
              <a:rPr lang="zh-TW" altLang="en-US" sz="2800" b="1" dirty="0">
                <a:solidFill>
                  <a:srgbClr val="FF0000"/>
                </a:solidFill>
                <a:latin typeface="微軟正黑體" panose="020B0604030504040204" pitchFamily="34" charset="-120"/>
                <a:ea typeface="微軟正黑體" panose="020B0604030504040204" pitchFamily="34" charset="-120"/>
              </a:rPr>
              <a:t>動態影像的注視</a:t>
            </a:r>
            <a:r>
              <a:rPr lang="zh-TW" altLang="en-US" sz="2800" b="1" dirty="0" smtClean="0">
                <a:solidFill>
                  <a:srgbClr val="FF0000"/>
                </a:solidFill>
                <a:latin typeface="微軟正黑體" panose="020B0604030504040204" pitchFamily="34" charset="-120"/>
                <a:ea typeface="微軟正黑體" panose="020B0604030504040204" pitchFamily="34" charset="-120"/>
              </a:rPr>
              <a:t>次數</a:t>
            </a:r>
            <a:r>
              <a:rPr lang="en-US" altLang="zh-TW" sz="2800" b="1" dirty="0" smtClean="0">
                <a:solidFill>
                  <a:prstClr val="black"/>
                </a:solidFill>
                <a:latin typeface="微軟正黑體" panose="020B0604030504040204" pitchFamily="34" charset="-120"/>
                <a:ea typeface="微軟正黑體" panose="020B0604030504040204" pitchFamily="34" charset="-120"/>
              </a:rPr>
              <a:t>(M</a:t>
            </a:r>
            <a:r>
              <a:rPr lang="en-US" altLang="zh-TW" sz="2800" b="1" dirty="0">
                <a:solidFill>
                  <a:prstClr val="black"/>
                </a:solidFill>
                <a:latin typeface="微軟正黑體" panose="020B0604030504040204" pitchFamily="34" charset="-120"/>
                <a:ea typeface="微軟正黑體" panose="020B0604030504040204" pitchFamily="34" charset="-120"/>
              </a:rPr>
              <a:t> = 12.52 ± 3.36)</a:t>
            </a:r>
            <a:r>
              <a:rPr lang="zh-TW" altLang="en-US" sz="2800" b="1" dirty="0">
                <a:solidFill>
                  <a:prstClr val="black"/>
                </a:solidFill>
                <a:latin typeface="微軟正黑體" panose="020B0604030504040204" pitchFamily="34" charset="-120"/>
                <a:ea typeface="微軟正黑體" panose="020B0604030504040204" pitchFamily="34" charset="-120"/>
              </a:rPr>
              <a:t>比靜態圖像 </a:t>
            </a:r>
            <a:r>
              <a:rPr lang="en-US" altLang="zh-TW" sz="2800" b="1" dirty="0">
                <a:solidFill>
                  <a:prstClr val="black"/>
                </a:solidFill>
                <a:latin typeface="微軟正黑體" panose="020B0604030504040204" pitchFamily="34" charset="-120"/>
                <a:ea typeface="微軟正黑體" panose="020B0604030504040204" pitchFamily="34" charset="-120"/>
              </a:rPr>
              <a:t>(M = 13.21 ± 3.40)</a:t>
            </a:r>
            <a:r>
              <a:rPr lang="zh-TW" altLang="en-US" sz="2800" b="1" dirty="0">
                <a:solidFill>
                  <a:srgbClr val="FF0000"/>
                </a:solidFill>
                <a:latin typeface="微軟正黑體" panose="020B0604030504040204" pitchFamily="34" charset="-120"/>
                <a:ea typeface="微軟正黑體" panose="020B0604030504040204" pitchFamily="34" charset="-120"/>
              </a:rPr>
              <a:t>還要少</a:t>
            </a:r>
            <a:endParaRPr lang="zh-TW" altLang="zh-TW" sz="2800" b="1" dirty="0">
              <a:solidFill>
                <a:srgbClr val="FF0000"/>
              </a:solidFill>
              <a:latin typeface="微軟正黑體" panose="020B0604030504040204" pitchFamily="34" charset="-120"/>
              <a:ea typeface="微軟正黑體" panose="020B0604030504040204" pitchFamily="34" charset="-120"/>
            </a:endParaRPr>
          </a:p>
        </p:txBody>
      </p:sp>
      <p:pic>
        <p:nvPicPr>
          <p:cNvPr id="6" name="圖片 5"/>
          <p:cNvPicPr/>
          <p:nvPr/>
        </p:nvPicPr>
        <p:blipFill rotWithShape="1">
          <a:blip r:embed="rId3"/>
          <a:srcRect r="50613" b="50672"/>
          <a:stretch/>
        </p:blipFill>
        <p:spPr>
          <a:xfrm>
            <a:off x="1600488" y="2496456"/>
            <a:ext cx="9085943" cy="3622804"/>
          </a:xfrm>
          <a:prstGeom prst="rect">
            <a:avLst/>
          </a:prstGeom>
        </p:spPr>
      </p:pic>
    </p:spTree>
    <p:extLst>
      <p:ext uri="{BB962C8B-B14F-4D97-AF65-F5344CB8AC3E}">
        <p14:creationId xmlns:p14="http://schemas.microsoft.com/office/powerpoint/2010/main" val="4153453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578764" y="561703"/>
            <a:ext cx="861323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掃視幅度在兩組之間沒有顯著的差異 </a:t>
            </a:r>
            <a:r>
              <a:rPr lang="en-US" altLang="zh-TW" sz="2800" b="1" dirty="0">
                <a:solidFill>
                  <a:prstClr val="black"/>
                </a:solidFill>
                <a:latin typeface="微軟正黑體" panose="020B0604030504040204" pitchFamily="34" charset="-120"/>
                <a:ea typeface="微軟正黑體" panose="020B0604030504040204" pitchFamily="34" charset="-120"/>
              </a:rPr>
              <a:t>(F(1,23) = 3.64; p = .069; η2p = .13)</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6" name="圓角矩形 5"/>
          <p:cNvSpPr/>
          <p:nvPr/>
        </p:nvSpPr>
        <p:spPr>
          <a:xfrm>
            <a:off x="627017" y="1709697"/>
            <a:ext cx="2478503" cy="714598"/>
          </a:xfrm>
          <a:prstGeom prst="round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掃視幅度</a:t>
            </a:r>
          </a:p>
        </p:txBody>
      </p:sp>
      <p:sp>
        <p:nvSpPr>
          <p:cNvPr id="9" name="文字方塊 8"/>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
        <p:nvSpPr>
          <p:cNvPr id="4" name="矩形 3"/>
          <p:cNvSpPr/>
          <p:nvPr/>
        </p:nvSpPr>
        <p:spPr>
          <a:xfrm>
            <a:off x="342882" y="4443780"/>
            <a:ext cx="11806989" cy="954107"/>
          </a:xfrm>
          <a:prstGeom prst="rect">
            <a:avLst/>
          </a:prstGeom>
        </p:spPr>
        <p:txBody>
          <a:bodyPr wrap="square">
            <a:spAutoFit/>
          </a:bodyPr>
          <a:lstStyle/>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傷心</a:t>
            </a:r>
            <a:r>
              <a:rPr lang="en-US" altLang="zh-TW" sz="2800" b="1" dirty="0" smtClean="0">
                <a:solidFill>
                  <a:prstClr val="black"/>
                </a:solidFill>
                <a:latin typeface="微軟正黑體" panose="020B0604030504040204" pitchFamily="34" charset="-120"/>
                <a:ea typeface="微軟正黑體" panose="020B0604030504040204" pitchFamily="34" charset="-120"/>
              </a:rPr>
              <a:t>sadness (M = 1.96, t(25) = 3.13; p = .004) </a:t>
            </a:r>
          </a:p>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厭惡</a:t>
            </a:r>
            <a:r>
              <a:rPr lang="en-US" altLang="zh-TW" sz="2800" b="1" dirty="0" smtClean="0">
                <a:solidFill>
                  <a:prstClr val="black"/>
                </a:solidFill>
                <a:latin typeface="微軟正黑體" panose="020B0604030504040204" pitchFamily="34" charset="-120"/>
                <a:ea typeface="微軟正黑體" panose="020B0604030504040204" pitchFamily="34" charset="-120"/>
              </a:rPr>
              <a:t>disgust (M = 1.93, t(25) = 2.89; p = .008)</a:t>
            </a:r>
            <a:r>
              <a:rPr lang="zh-TW" altLang="en-US" sz="2800" b="1" dirty="0" smtClean="0">
                <a:solidFill>
                  <a:prstClr val="black"/>
                </a:solidFill>
                <a:latin typeface="微軟正黑體" panose="020B0604030504040204" pitchFamily="34" charset="-120"/>
                <a:ea typeface="微軟正黑體" panose="020B0604030504040204" pitchFamily="34" charset="-120"/>
              </a:rPr>
              <a:t> </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3578764" y="1773277"/>
            <a:ext cx="7434142" cy="954107"/>
          </a:xfrm>
          <a:prstGeom prst="rect">
            <a:avLst/>
          </a:prstGeom>
        </p:spPr>
        <p:txBody>
          <a:bodyPr wrap="square">
            <a:spAutoFit/>
          </a:bodyPr>
          <a:lstStyle/>
          <a:p>
            <a:pPr marL="457200" indent="-457200">
              <a:buFont typeface="Arial" panose="020B0604020202020204" pitchFamily="34" charset="0"/>
              <a:buChar char="•"/>
            </a:pPr>
            <a:r>
              <a:rPr lang="zh-TW" altLang="zh-TW" sz="2800" b="1" dirty="0">
                <a:solidFill>
                  <a:prstClr val="black"/>
                </a:solidFill>
                <a:latin typeface="微軟正黑體" panose="020B0604030504040204" pitchFamily="34" charset="-120"/>
                <a:ea typeface="微軟正黑體" panose="020B0604030504040204" pitchFamily="34" charset="-120"/>
              </a:rPr>
              <a:t>兩組和情緒之間也沒有</a:t>
            </a:r>
            <a:r>
              <a:rPr lang="zh-TW" altLang="zh-TW" sz="2800" b="1" dirty="0" smtClean="0">
                <a:solidFill>
                  <a:prstClr val="black"/>
                </a:solidFill>
                <a:latin typeface="微軟正黑體" panose="020B0604030504040204" pitchFamily="34" charset="-120"/>
                <a:ea typeface="微軟正黑體" panose="020B0604030504040204" pitchFamily="34" charset="-120"/>
              </a:rPr>
              <a:t>差異</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F(6,138) = .89; p = .50; η2p = .037)</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7955659" y="3740377"/>
            <a:ext cx="3057247" cy="523220"/>
          </a:xfrm>
          <a:prstGeom prst="rect">
            <a:avLst/>
          </a:prstGeom>
        </p:spPr>
        <p:txBody>
          <a:bodyPr wrap="non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有更大的掃視範圍</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780111" y="3763928"/>
            <a:ext cx="4346062" cy="523220"/>
          </a:xfrm>
          <a:prstGeom prst="rect">
            <a:avLst/>
          </a:prstGeom>
        </p:spPr>
        <p:txBody>
          <a:bodyPr wrap="non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驚喜</a:t>
            </a:r>
            <a:r>
              <a:rPr lang="en-US" altLang="zh-TW" sz="2800" b="1" dirty="0">
                <a:solidFill>
                  <a:prstClr val="black"/>
                </a:solidFill>
                <a:latin typeface="微軟正黑體" panose="020B0604030504040204" pitchFamily="34" charset="-120"/>
                <a:ea typeface="微軟正黑體" panose="020B0604030504040204" pitchFamily="34" charset="-120"/>
              </a:rPr>
              <a:t>surprise (M = 2.06</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cxnSp>
        <p:nvCxnSpPr>
          <p:cNvPr id="13" name="直線單箭頭接點 12"/>
          <p:cNvCxnSpPr/>
          <p:nvPr/>
        </p:nvCxnSpPr>
        <p:spPr>
          <a:xfrm>
            <a:off x="5847347" y="4018547"/>
            <a:ext cx="1467853"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53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6154" y="243124"/>
            <a:ext cx="8492920"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動態影像的注視區域比例 </a:t>
            </a:r>
            <a:r>
              <a:rPr lang="en-US" altLang="zh-TW" sz="2800" b="1" dirty="0">
                <a:solidFill>
                  <a:prstClr val="black"/>
                </a:solidFill>
                <a:latin typeface="微軟正黑體" panose="020B0604030504040204" pitchFamily="34" charset="-120"/>
                <a:ea typeface="微軟正黑體" panose="020B0604030504040204" pitchFamily="34" charset="-120"/>
              </a:rPr>
              <a:t>(M = .52 ± .26)</a:t>
            </a:r>
            <a:r>
              <a:rPr lang="zh-TW" altLang="en-US" sz="2800" b="1" dirty="0">
                <a:solidFill>
                  <a:prstClr val="black"/>
                </a:solidFill>
                <a:latin typeface="微軟正黑體" panose="020B0604030504040204" pitchFamily="34" charset="-120"/>
                <a:ea typeface="微軟正黑體" panose="020B0604030504040204" pitchFamily="34" charset="-120"/>
              </a:rPr>
              <a:t>低於靜態圖式</a:t>
            </a:r>
            <a:r>
              <a:rPr lang="en-US" altLang="zh-TW" sz="2800" b="1" dirty="0">
                <a:solidFill>
                  <a:prstClr val="black"/>
                </a:solidFill>
                <a:latin typeface="微軟正黑體" panose="020B0604030504040204" pitchFamily="34" charset="-120"/>
                <a:ea typeface="微軟正黑體" panose="020B0604030504040204" pitchFamily="34" charset="-120"/>
              </a:rPr>
              <a:t>(M = .54 ± .24)</a:t>
            </a:r>
          </a:p>
          <a:p>
            <a:pPr lvl="0"/>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F(1,24) = 4.79; p = .039; η2p = </a:t>
            </a:r>
            <a:r>
              <a:rPr lang="en-US" altLang="zh-TW" sz="2800" b="1" dirty="0" smtClean="0">
                <a:solidFill>
                  <a:prstClr val="black"/>
                </a:solidFill>
                <a:latin typeface="微軟正黑體" panose="020B0604030504040204" pitchFamily="34" charset="-120"/>
                <a:ea typeface="微軟正黑體" panose="020B0604030504040204" pitchFamily="34" charset="-120"/>
              </a:rPr>
              <a:t>0.166</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
        <p:nvSpPr>
          <p:cNvPr id="6" name="圓角矩形 5"/>
          <p:cNvSpPr/>
          <p:nvPr/>
        </p:nvSpPr>
        <p:spPr>
          <a:xfrm>
            <a:off x="627017" y="1709697"/>
            <a:ext cx="2478503" cy="714598"/>
          </a:xfrm>
          <a:prstGeom prst="roundRect">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注視區域比例</a:t>
            </a:r>
          </a:p>
        </p:txBody>
      </p:sp>
      <p:sp>
        <p:nvSpPr>
          <p:cNvPr id="2" name="矩形 1"/>
          <p:cNvSpPr/>
          <p:nvPr/>
        </p:nvSpPr>
        <p:spPr>
          <a:xfrm>
            <a:off x="2904967" y="6334780"/>
            <a:ext cx="6543806" cy="523220"/>
          </a:xfrm>
          <a:prstGeom prst="rect">
            <a:avLst/>
          </a:prstGeom>
        </p:spPr>
        <p:txBody>
          <a:bodyPr wrap="square">
            <a:spAutoFit/>
          </a:bodyPr>
          <a:lstStyle/>
          <a:p>
            <a:r>
              <a:rPr lang="zh-TW" altLang="en-US" sz="2800" b="1" dirty="0" smtClean="0">
                <a:latin typeface="微軟正黑體" panose="020B0604030504040204" pitchFamily="34" charset="-120"/>
                <a:ea typeface="微軟正黑體" panose="020B0604030504040204" pitchFamily="34" charset="-120"/>
              </a:rPr>
              <a:t>觀看</a:t>
            </a:r>
            <a:r>
              <a:rPr lang="zh-TW" altLang="en-US" sz="2800" b="1" dirty="0">
                <a:latin typeface="微軟正黑體" panose="020B0604030504040204" pitchFamily="34" charset="-120"/>
                <a:ea typeface="微軟正黑體" panose="020B0604030504040204" pitchFamily="34" charset="-120"/>
              </a:rPr>
              <a:t>動態影像上有較低的注視區域比例</a:t>
            </a:r>
          </a:p>
        </p:txBody>
      </p:sp>
      <p:sp>
        <p:nvSpPr>
          <p:cNvPr id="10" name="文字方塊 9"/>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
        <p:nvSpPr>
          <p:cNvPr id="3" name="矩形 2"/>
          <p:cNvSpPr/>
          <p:nvPr/>
        </p:nvSpPr>
        <p:spPr>
          <a:xfrm>
            <a:off x="1066800" y="3245529"/>
            <a:ext cx="11798969" cy="523220"/>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情緒和兩組行為</a:t>
            </a:r>
            <a:r>
              <a:rPr lang="zh-TW" altLang="en-US" sz="2800" b="1" dirty="0" smtClean="0">
                <a:solidFill>
                  <a:prstClr val="black"/>
                </a:solidFill>
                <a:latin typeface="微軟正黑體" panose="020B0604030504040204" pitchFamily="34" charset="-120"/>
                <a:ea typeface="微軟正黑體" panose="020B0604030504040204" pitchFamily="34" charset="-120"/>
              </a:rPr>
              <a:t>之間 </a:t>
            </a:r>
            <a:r>
              <a:rPr lang="el-GR" altLang="zh-TW" sz="2800" b="1" dirty="0" smtClean="0">
                <a:solidFill>
                  <a:prstClr val="black"/>
                </a:solidFill>
                <a:latin typeface="微軟正黑體" panose="020B0604030504040204" pitchFamily="34" charset="-120"/>
                <a:ea typeface="微軟正黑體" panose="020B0604030504040204" pitchFamily="34" charset="-120"/>
              </a:rPr>
              <a:t>(</a:t>
            </a:r>
            <a:r>
              <a:rPr lang="el-GR" altLang="zh-TW" sz="2800" b="1" dirty="0">
                <a:solidFill>
                  <a:prstClr val="black"/>
                </a:solidFill>
                <a:latin typeface="微軟正黑體" panose="020B0604030504040204" pitchFamily="34" charset="-120"/>
                <a:ea typeface="微軟正黑體" panose="020B0604030504040204" pitchFamily="34" charset="-120"/>
              </a:rPr>
              <a:t>F(6,144) = 9.943; p &lt; .001; η2p = .293)</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1066800" y="3861451"/>
            <a:ext cx="10772274" cy="523220"/>
          </a:xfrm>
          <a:prstGeom prst="rect">
            <a:avLst/>
          </a:prstGeom>
        </p:spPr>
        <p:txBody>
          <a:bodyPr wrap="square">
            <a:spAutoFit/>
          </a:bodyPr>
          <a:lstStyle/>
          <a:p>
            <a:pPr lvl="0"/>
            <a:r>
              <a:rPr lang="zh-TW" altLang="en-US" sz="2800" b="1" dirty="0" smtClean="0">
                <a:solidFill>
                  <a:prstClr val="black"/>
                </a:solidFill>
                <a:latin typeface="微軟正黑體" panose="020B0604030504040204" pitchFamily="34" charset="-120"/>
                <a:ea typeface="微軟正黑體" panose="020B0604030504040204" pitchFamily="34" charset="-120"/>
              </a:rPr>
              <a:t>情緒的交互作用</a:t>
            </a:r>
            <a:r>
              <a:rPr lang="zh-TW" altLang="en-US" sz="2800" b="1" dirty="0">
                <a:solidFill>
                  <a:prstClr val="black"/>
                </a:solidFill>
                <a:latin typeface="微軟正黑體" panose="020B0604030504040204" pitchFamily="34" charset="-120"/>
                <a:ea typeface="微軟正黑體" panose="020B0604030504040204" pitchFamily="34" charset="-120"/>
              </a:rPr>
              <a:t>中 </a:t>
            </a:r>
            <a:r>
              <a:rPr lang="en-US" altLang="zh-TW" sz="2800" b="1" dirty="0">
                <a:solidFill>
                  <a:prstClr val="black"/>
                </a:solidFill>
                <a:latin typeface="微軟正黑體" panose="020B0604030504040204" pitchFamily="34" charset="-120"/>
                <a:ea typeface="微軟正黑體" panose="020B0604030504040204" pitchFamily="34" charset="-120"/>
              </a:rPr>
              <a:t>(F(6,144) = 3.50; p = .003; η2p = .13)</a:t>
            </a:r>
          </a:p>
        </p:txBody>
      </p:sp>
      <p:sp>
        <p:nvSpPr>
          <p:cNvPr id="5" name="矩形 4"/>
          <p:cNvSpPr/>
          <p:nvPr/>
        </p:nvSpPr>
        <p:spPr>
          <a:xfrm>
            <a:off x="3346154" y="5055833"/>
            <a:ext cx="6993040" cy="523220"/>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傷心</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(t(25) = 3.50; p = .002) </a:t>
            </a:r>
            <a:endParaRPr lang="zh-TW" altLang="en-US" dirty="0"/>
          </a:p>
        </p:txBody>
      </p:sp>
      <p:sp>
        <p:nvSpPr>
          <p:cNvPr id="11" name="矩形 10"/>
          <p:cNvSpPr/>
          <p:nvPr/>
        </p:nvSpPr>
        <p:spPr>
          <a:xfrm>
            <a:off x="3346154" y="5671755"/>
            <a:ext cx="5288627"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生氣 </a:t>
            </a:r>
            <a:r>
              <a:rPr lang="en-US" altLang="zh-TW" sz="2800" b="1" dirty="0">
                <a:solidFill>
                  <a:prstClr val="black"/>
                </a:solidFill>
                <a:latin typeface="微軟正黑體" panose="020B0604030504040204" pitchFamily="34" charset="-120"/>
                <a:ea typeface="微軟正黑體" panose="020B0604030504040204" pitchFamily="34" charset="-120"/>
              </a:rPr>
              <a:t>(t(25) = 2.97; p = .007) </a:t>
            </a:r>
            <a:endParaRPr lang="zh-TW" altLang="en-US" dirty="0"/>
          </a:p>
        </p:txBody>
      </p:sp>
      <p:cxnSp>
        <p:nvCxnSpPr>
          <p:cNvPr id="12" name="直線單箭頭接點 11"/>
          <p:cNvCxnSpPr/>
          <p:nvPr/>
        </p:nvCxnSpPr>
        <p:spPr>
          <a:xfrm>
            <a:off x="5727032" y="4477373"/>
            <a:ext cx="0" cy="532862"/>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3346154" y="1739694"/>
            <a:ext cx="8492920"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對於嘴巴區域，在動態影像中的注視比例</a:t>
            </a:r>
            <a:r>
              <a:rPr lang="en-US" altLang="zh-TW" sz="2800" b="1" dirty="0">
                <a:solidFill>
                  <a:prstClr val="black"/>
                </a:solidFill>
                <a:latin typeface="微軟正黑體" panose="020B0604030504040204" pitchFamily="34" charset="-120"/>
                <a:ea typeface="微軟正黑體" panose="020B0604030504040204" pitchFamily="34" charset="-120"/>
              </a:rPr>
              <a:t>(M = .22 ± .18)</a:t>
            </a:r>
            <a:r>
              <a:rPr lang="zh-TW" altLang="en-US" sz="2800" b="1" dirty="0">
                <a:solidFill>
                  <a:prstClr val="black"/>
                </a:solidFill>
                <a:latin typeface="微軟正黑體" panose="020B0604030504040204" pitchFamily="34" charset="-120"/>
                <a:ea typeface="微軟正黑體" panose="020B0604030504040204" pitchFamily="34" charset="-120"/>
              </a:rPr>
              <a:t>高於靜態圖像</a:t>
            </a:r>
            <a:r>
              <a:rPr lang="en-US" altLang="zh-TW" sz="2800" b="1" dirty="0">
                <a:solidFill>
                  <a:prstClr val="black"/>
                </a:solidFill>
                <a:latin typeface="微軟正黑體" panose="020B0604030504040204" pitchFamily="34" charset="-120"/>
                <a:ea typeface="微軟正黑體" panose="020B0604030504040204" pitchFamily="34" charset="-120"/>
              </a:rPr>
              <a:t>(M = .20 ± .16)</a:t>
            </a:r>
          </a:p>
          <a:p>
            <a:pPr lvl="0"/>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F(1,23) = 13.54; p = .001; η2p = .37)</a:t>
            </a:r>
          </a:p>
        </p:txBody>
      </p:sp>
    </p:spTree>
    <p:extLst>
      <p:ext uri="{BB962C8B-B14F-4D97-AF65-F5344CB8AC3E}">
        <p14:creationId xmlns:p14="http://schemas.microsoft.com/office/powerpoint/2010/main" val="203824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up)">
                                      <p:cBhvr>
                                        <p:cTn id="13" dur="500"/>
                                        <p:tgtEl>
                                          <p:spTgt spid="11"/>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403777" y="1706636"/>
            <a:ext cx="11091538"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帕金森氏症患者會減少臉部的情緒表現，被稱為臉部</a:t>
            </a:r>
            <a:r>
              <a:rPr lang="zh-TW" altLang="en-US" sz="2800" b="1" dirty="0" smtClean="0">
                <a:solidFill>
                  <a:prstClr val="black"/>
                </a:solidFill>
                <a:latin typeface="微軟正黑體" panose="020B0604030504040204" pitchFamily="34" charset="-120"/>
                <a:ea typeface="微軟正黑體" panose="020B0604030504040204" pitchFamily="34" charset="-120"/>
              </a:rPr>
              <a:t>遮蔽。</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Bologna et al., 2013; Simons et al., 2004, 2003)</a:t>
            </a:r>
          </a:p>
        </p:txBody>
      </p:sp>
      <p:sp>
        <p:nvSpPr>
          <p:cNvPr id="8" name="矩形 7"/>
          <p:cNvSpPr/>
          <p:nvPr/>
        </p:nvSpPr>
        <p:spPr>
          <a:xfrm>
            <a:off x="403776" y="2747301"/>
            <a:ext cx="11483423"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在帕金森氏症患者中，受損的情緒識別可能會在社交互動和人際關係的理解、溝通上有所困難</a:t>
            </a:r>
            <a:r>
              <a:rPr lang="en-US" altLang="zh-TW" sz="2800" b="1" dirty="0">
                <a:solidFill>
                  <a:prstClr val="black"/>
                </a:solidFill>
                <a:latin typeface="微軟正黑體" panose="020B0604030504040204" pitchFamily="34" charset="-120"/>
                <a:ea typeface="微軟正黑體" panose="020B0604030504040204" pitchFamily="34" charset="-120"/>
              </a:rPr>
              <a:t>(Tickle-</a:t>
            </a:r>
            <a:r>
              <a:rPr lang="en-US" altLang="zh-TW" sz="2800" b="1" dirty="0" err="1">
                <a:solidFill>
                  <a:prstClr val="black"/>
                </a:solidFill>
                <a:latin typeface="微軟正黑體" panose="020B0604030504040204" pitchFamily="34" charset="-120"/>
                <a:ea typeface="微軟正黑體" panose="020B0604030504040204" pitchFamily="34" charset="-120"/>
              </a:rPr>
              <a:t>Degnen</a:t>
            </a:r>
            <a:r>
              <a:rPr lang="en-US" altLang="zh-TW" sz="2800" b="1" dirty="0">
                <a:solidFill>
                  <a:prstClr val="black"/>
                </a:solidFill>
                <a:latin typeface="微軟正黑體" panose="020B0604030504040204" pitchFamily="34" charset="-120"/>
                <a:ea typeface="微軟正黑體" panose="020B0604030504040204" pitchFamily="34" charset="-120"/>
              </a:rPr>
              <a:t> and Lyons, 2004; Wootton et al., 2018)</a:t>
            </a:r>
          </a:p>
        </p:txBody>
      </p:sp>
      <p:sp>
        <p:nvSpPr>
          <p:cNvPr id="11" name="矩形 10"/>
          <p:cNvSpPr/>
          <p:nvPr/>
        </p:nvSpPr>
        <p:spPr>
          <a:xfrm>
            <a:off x="403777" y="4218854"/>
            <a:ext cx="11091538"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臉部行為可透過</a:t>
            </a:r>
            <a:r>
              <a:rPr lang="zh-TW" altLang="en-US" sz="2800" b="1" dirty="0">
                <a:solidFill>
                  <a:prstClr val="black"/>
                </a:solidFill>
                <a:latin typeface="微軟正黑體" panose="020B0604030504040204" pitchFamily="34" charset="-120"/>
                <a:ea typeface="微軟正黑體" panose="020B0604030504040204" pitchFamily="34" charset="-120"/>
              </a:rPr>
              <a:t>模擬</a:t>
            </a:r>
            <a:r>
              <a:rPr lang="zh-TW" altLang="en-US" sz="2800" b="1" dirty="0" smtClean="0">
                <a:solidFill>
                  <a:prstClr val="black"/>
                </a:solidFill>
                <a:latin typeface="微軟正黑體" panose="020B0604030504040204" pitchFamily="34" charset="-120"/>
                <a:ea typeface="微軟正黑體" panose="020B0604030504040204" pitchFamily="34" charset="-120"/>
              </a:rPr>
              <a:t>他人</a:t>
            </a:r>
            <a:r>
              <a:rPr lang="zh-TW" altLang="en-US" sz="2800" b="1" dirty="0">
                <a:solidFill>
                  <a:prstClr val="black"/>
                </a:solidFill>
                <a:latin typeface="微軟正黑體" panose="020B0604030504040204" pitchFamily="34" charset="-120"/>
                <a:ea typeface="微軟正黑體" panose="020B0604030504040204" pitchFamily="34" charset="-120"/>
              </a:rPr>
              <a:t>臉部</a:t>
            </a:r>
            <a:r>
              <a:rPr lang="zh-TW" altLang="en-US" sz="2800" b="1" dirty="0" smtClean="0">
                <a:solidFill>
                  <a:prstClr val="black"/>
                </a:solidFill>
                <a:latin typeface="微軟正黑體" panose="020B0604030504040204" pitchFamily="34" charset="-120"/>
                <a:ea typeface="微軟正黑體" panose="020B0604030504040204" pitchFamily="34" charset="-120"/>
              </a:rPr>
              <a:t>表情來</a:t>
            </a:r>
            <a:r>
              <a:rPr lang="zh-TW" altLang="en-US" sz="2800" b="1" dirty="0">
                <a:solidFill>
                  <a:prstClr val="black"/>
                </a:solidFill>
                <a:latin typeface="微軟正黑體" panose="020B0604030504040204" pitchFamily="34" charset="-120"/>
                <a:ea typeface="微軟正黑體" panose="020B0604030504040204" pitchFamily="34" charset="-120"/>
              </a:rPr>
              <a:t>識別情感</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Gallese</a:t>
            </a:r>
            <a:r>
              <a:rPr lang="en-US" altLang="zh-TW" sz="2800" b="1" dirty="0">
                <a:solidFill>
                  <a:prstClr val="black"/>
                </a:solidFill>
                <a:latin typeface="微軟正黑體" panose="020B0604030504040204" pitchFamily="34" charset="-120"/>
                <a:ea typeface="微軟正黑體" panose="020B0604030504040204" pitchFamily="34" charset="-120"/>
              </a:rPr>
              <a:t>, 2009; Goldman and </a:t>
            </a:r>
            <a:r>
              <a:rPr lang="en-US" altLang="zh-TW" sz="2800" b="1" dirty="0" err="1">
                <a:solidFill>
                  <a:prstClr val="black"/>
                </a:solidFill>
                <a:latin typeface="微軟正黑體" panose="020B0604030504040204" pitchFamily="34" charset="-120"/>
                <a:ea typeface="微軟正黑體" panose="020B0604030504040204" pitchFamily="34" charset="-120"/>
              </a:rPr>
              <a:t>Sripada</a:t>
            </a:r>
            <a:r>
              <a:rPr lang="en-US" altLang="zh-TW" sz="2800" b="1" dirty="0">
                <a:solidFill>
                  <a:prstClr val="black"/>
                </a:solidFill>
                <a:latin typeface="微軟正黑體" panose="020B0604030504040204" pitchFamily="34" charset="-120"/>
                <a:ea typeface="微軟正黑體" panose="020B0604030504040204" pitchFamily="34" charset="-120"/>
              </a:rPr>
              <a:t>, 2005; </a:t>
            </a:r>
            <a:r>
              <a:rPr lang="en-US" altLang="zh-TW" sz="2800" b="1" dirty="0" err="1">
                <a:solidFill>
                  <a:prstClr val="black"/>
                </a:solidFill>
                <a:latin typeface="微軟正黑體" panose="020B0604030504040204" pitchFamily="34" charset="-120"/>
                <a:ea typeface="微軟正黑體" panose="020B0604030504040204" pitchFamily="34" charset="-120"/>
              </a:rPr>
              <a:t>Stel</a:t>
            </a:r>
            <a:r>
              <a:rPr lang="en-US" altLang="zh-TW" sz="2800" b="1" dirty="0">
                <a:solidFill>
                  <a:prstClr val="black"/>
                </a:solidFill>
                <a:latin typeface="微軟正黑體" panose="020B0604030504040204" pitchFamily="34" charset="-120"/>
                <a:ea typeface="微軟正黑體" panose="020B0604030504040204" pitchFamily="34" charset="-120"/>
              </a:rPr>
              <a:t> and van </a:t>
            </a:r>
            <a:r>
              <a:rPr lang="en-US" altLang="zh-TW" sz="2800" b="1" dirty="0" err="1">
                <a:solidFill>
                  <a:prstClr val="black"/>
                </a:solidFill>
                <a:latin typeface="微軟正黑體" panose="020B0604030504040204" pitchFamily="34" charset="-120"/>
                <a:ea typeface="微軟正黑體" panose="020B0604030504040204" pitchFamily="34" charset="-120"/>
              </a:rPr>
              <a:t>Knippenberg</a:t>
            </a:r>
            <a:r>
              <a:rPr lang="en-US" altLang="zh-TW" sz="2800" b="1" dirty="0">
                <a:solidFill>
                  <a:prstClr val="black"/>
                </a:solidFill>
                <a:latin typeface="微軟正黑體" panose="020B0604030504040204" pitchFamily="34" charset="-120"/>
                <a:ea typeface="微軟正黑體" panose="020B0604030504040204" pitchFamily="34" charset="-120"/>
              </a:rPr>
              <a:t>, 2008</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403775" y="5259519"/>
            <a:ext cx="11091539"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帕金森氏症患者中</a:t>
            </a:r>
            <a:r>
              <a:rPr lang="zh-TW" altLang="en-US" sz="2800" b="1" dirty="0">
                <a:solidFill>
                  <a:prstClr val="black"/>
                </a:solidFill>
                <a:latin typeface="微軟正黑體" panose="020B0604030504040204" pitchFamily="34" charset="-120"/>
                <a:ea typeface="微軟正黑體" panose="020B0604030504040204" pitchFamily="34" charset="-120"/>
              </a:rPr>
              <a:t>臉部行為的喪失可能會導致難以識別臉部表情的情緒</a:t>
            </a:r>
            <a:r>
              <a:rPr lang="en-US" altLang="zh-TW" sz="2800" b="1" dirty="0">
                <a:solidFill>
                  <a:prstClr val="black"/>
                </a:solidFill>
                <a:latin typeface="微軟正黑體" panose="020B0604030504040204" pitchFamily="34" charset="-120"/>
                <a:ea typeface="微軟正黑體" panose="020B0604030504040204" pitchFamily="34" charset="-120"/>
              </a:rPr>
              <a:t>(Alegre et al., 2011; </a:t>
            </a:r>
            <a:r>
              <a:rPr lang="en-US" altLang="zh-TW" sz="2800" b="1" dirty="0" err="1">
                <a:solidFill>
                  <a:prstClr val="black"/>
                </a:solidFill>
                <a:latin typeface="微軟正黑體" panose="020B0604030504040204" pitchFamily="34" charset="-120"/>
                <a:ea typeface="微軟正黑體" panose="020B0604030504040204" pitchFamily="34" charset="-120"/>
              </a:rPr>
              <a:t>Péron</a:t>
            </a:r>
            <a:r>
              <a:rPr lang="en-US" altLang="zh-TW" sz="2800" b="1" dirty="0">
                <a:solidFill>
                  <a:prstClr val="black"/>
                </a:solidFill>
                <a:latin typeface="微軟正黑體" panose="020B0604030504040204" pitchFamily="34" charset="-120"/>
                <a:ea typeface="微軟正黑體" panose="020B0604030504040204" pitchFamily="34" charset="-120"/>
              </a:rPr>
              <a:t> et al., 2012; </a:t>
            </a:r>
            <a:r>
              <a:rPr lang="en-US" altLang="zh-TW" sz="2800" b="1" dirty="0" err="1">
                <a:solidFill>
                  <a:prstClr val="black"/>
                </a:solidFill>
                <a:latin typeface="微軟正黑體" panose="020B0604030504040204" pitchFamily="34" charset="-120"/>
                <a:ea typeface="微軟正黑體" panose="020B0604030504040204" pitchFamily="34" charset="-120"/>
              </a:rPr>
              <a:t>Ricciardi</a:t>
            </a:r>
            <a:r>
              <a:rPr lang="en-US" altLang="zh-TW" sz="2800" b="1" dirty="0">
                <a:solidFill>
                  <a:prstClr val="black"/>
                </a:solidFill>
                <a:latin typeface="微軟正黑體" panose="020B0604030504040204" pitchFamily="34" charset="-120"/>
                <a:ea typeface="微軟正黑體" panose="020B0604030504040204" pitchFamily="34" charset="-120"/>
              </a:rPr>
              <a:t> et al., 2017; Tickle-</a:t>
            </a:r>
            <a:r>
              <a:rPr lang="en-US" altLang="zh-TW" sz="2800" b="1" dirty="0" err="1">
                <a:solidFill>
                  <a:prstClr val="black"/>
                </a:solidFill>
                <a:latin typeface="微軟正黑體" panose="020B0604030504040204" pitchFamily="34" charset="-120"/>
                <a:ea typeface="微軟正黑體" panose="020B0604030504040204" pitchFamily="34" charset="-120"/>
              </a:rPr>
              <a:t>Degnen</a:t>
            </a:r>
            <a:r>
              <a:rPr lang="en-US" altLang="zh-TW" sz="2800" b="1" dirty="0">
                <a:solidFill>
                  <a:prstClr val="black"/>
                </a:solidFill>
                <a:latin typeface="微軟正黑體" panose="020B0604030504040204" pitchFamily="34" charset="-120"/>
                <a:ea typeface="微軟正黑體" panose="020B0604030504040204" pitchFamily="34" charset="-120"/>
              </a:rPr>
              <a:t> and Lyons, 2004)</a:t>
            </a:r>
          </a:p>
        </p:txBody>
      </p:sp>
    </p:spTree>
    <p:extLst>
      <p:ext uri="{BB962C8B-B14F-4D97-AF65-F5344CB8AC3E}">
        <p14:creationId xmlns:p14="http://schemas.microsoft.com/office/powerpoint/2010/main" val="19521812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
        <p:nvSpPr>
          <p:cNvPr id="13" name="矩形 12"/>
          <p:cNvSpPr/>
          <p:nvPr/>
        </p:nvSpPr>
        <p:spPr>
          <a:xfrm>
            <a:off x="627017" y="2092757"/>
            <a:ext cx="10977815" cy="954107"/>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健康成年人的對照組與靜態臉部表情相比，識別動態表情的準確率更高。</a:t>
            </a:r>
          </a:p>
        </p:txBody>
      </p:sp>
      <p:sp>
        <p:nvSpPr>
          <p:cNvPr id="14" name="矩形 13"/>
          <p:cNvSpPr/>
          <p:nvPr/>
        </p:nvSpPr>
        <p:spPr>
          <a:xfrm>
            <a:off x="627015" y="3336725"/>
            <a:ext cx="10977815" cy="523220"/>
          </a:xfrm>
          <a:prstGeom prst="rect">
            <a:avLst/>
          </a:prstGeom>
        </p:spPr>
        <p:txBody>
          <a:bodyPr wrap="square">
            <a:spAutoFit/>
          </a:bodyPr>
          <a:lstStyle/>
          <a:p>
            <a:pPr marL="342900" indent="-3429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與靜態臉孔相比，觀察動態時兩組的注視時間長且注視次數更少</a:t>
            </a:r>
          </a:p>
        </p:txBody>
      </p:sp>
      <p:sp>
        <p:nvSpPr>
          <p:cNvPr id="15" name="矩形 14"/>
          <p:cNvSpPr/>
          <p:nvPr/>
        </p:nvSpPr>
        <p:spPr>
          <a:xfrm>
            <a:off x="627015" y="4149807"/>
            <a:ext cx="10481885" cy="954107"/>
          </a:xfrm>
          <a:prstGeom prst="rect">
            <a:avLst/>
          </a:prstGeom>
        </p:spPr>
        <p:txBody>
          <a:bodyPr wrap="square">
            <a:spAutoFit/>
          </a:bodyPr>
          <a:lstStyle/>
          <a:p>
            <a:pPr marL="342900" indent="-342900">
              <a:buFont typeface="Arial" panose="020B0604020202020204" pitchFamily="34" charset="0"/>
              <a:buChar char="•"/>
            </a:pPr>
            <a:r>
              <a:rPr lang="zh-TW" altLang="en-US" sz="2800" b="1" dirty="0" smtClean="0">
                <a:latin typeface="微軟正黑體" panose="020B0604030504040204" pitchFamily="34" charset="-120"/>
                <a:ea typeface="微軟正黑體" panose="020B0604030504040204" pitchFamily="34" charset="-120"/>
              </a:rPr>
              <a:t>當查看動態刺激時，兩組注視嘴巴的次數較多，而兩組相比下，對照組的注視次數較少。</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52989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6" name="矩形 15"/>
          <p:cNvSpPr/>
          <p:nvPr/>
        </p:nvSpPr>
        <p:spPr>
          <a:xfrm>
            <a:off x="627017" y="2385911"/>
            <a:ext cx="10977815" cy="954107"/>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在此研究中，描繪的情緒強度，在某些情緒有上限的作用，這可能掩蓋了</a:t>
            </a:r>
            <a:r>
              <a:rPr lang="en-US" altLang="zh-TW" sz="2800" b="1" dirty="0">
                <a:latin typeface="微軟正黑體" panose="020B0604030504040204" pitchFamily="34" charset="-120"/>
                <a:ea typeface="微軟正黑體" panose="020B0604030504040204" pitchFamily="34" charset="-120"/>
              </a:rPr>
              <a:t>PD</a:t>
            </a:r>
            <a:r>
              <a:rPr lang="zh-TW" altLang="en-US" sz="2800" b="1" dirty="0">
                <a:latin typeface="微軟正黑體" panose="020B0604030504040204" pitchFamily="34" charset="-120"/>
                <a:ea typeface="微軟正黑體" panose="020B0604030504040204" pitchFamily="34" charset="-120"/>
              </a:rPr>
              <a:t>組在行為上的潛在影響。</a:t>
            </a:r>
          </a:p>
        </p:txBody>
      </p:sp>
      <p:sp>
        <p:nvSpPr>
          <p:cNvPr id="18" name="矩形 17"/>
          <p:cNvSpPr/>
          <p:nvPr/>
        </p:nvSpPr>
        <p:spPr>
          <a:xfrm>
            <a:off x="627015" y="3579236"/>
            <a:ext cx="10481885" cy="2246769"/>
          </a:xfrm>
          <a:prstGeom prst="rect">
            <a:avLst/>
          </a:prstGeom>
        </p:spPr>
        <p:txBody>
          <a:bodyPr wrap="square">
            <a:spAutoFit/>
          </a:bodyPr>
          <a:lstStyle/>
          <a:p>
            <a:pPr marL="342900" indent="-3429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在眼睛和嘴巴區域周圍創建了興趣區域，這些區域是根據這些區域在臉部（例如，眉毛的頂部，下巴的底部）的邊界定義的，但這種</a:t>
            </a:r>
            <a:r>
              <a:rPr lang="zh-TW" altLang="en-US" sz="2800" b="1" dirty="0" smtClean="0">
                <a:latin typeface="微軟正黑體" panose="020B0604030504040204" pitchFamily="34" charset="-120"/>
                <a:ea typeface="微軟正黑體" panose="020B0604030504040204" pitchFamily="34" charset="-120"/>
              </a:rPr>
              <a:t>方法對於</a:t>
            </a:r>
            <a:r>
              <a:rPr lang="zh-TW" altLang="en-US" sz="2800" b="1" dirty="0">
                <a:latin typeface="微軟正黑體" panose="020B0604030504040204" pitchFamily="34" charset="-120"/>
                <a:ea typeface="微軟正黑體" panose="020B0604030504040204" pitchFamily="34" charset="-120"/>
              </a:rPr>
              <a:t>靜態刺激，情緒之間的大小是不同的（例如，眼睛區域吃驚大於憤怒），這可能會混淆在特定區域針對不同情緒檢測到的注視次數。</a:t>
            </a:r>
          </a:p>
        </p:txBody>
      </p:sp>
    </p:spTree>
    <p:extLst>
      <p:ext uri="{BB962C8B-B14F-4D97-AF65-F5344CB8AC3E}">
        <p14:creationId xmlns:p14="http://schemas.microsoft.com/office/powerpoint/2010/main" val="10520021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4" name="矩形 3"/>
          <p:cNvSpPr/>
          <p:nvPr/>
        </p:nvSpPr>
        <p:spPr>
          <a:xfrm>
            <a:off x="627016" y="1853814"/>
            <a:ext cx="10297657" cy="523220"/>
          </a:xfrm>
          <a:prstGeom prst="rect">
            <a:avLst/>
          </a:prstGeom>
        </p:spPr>
        <p:txBody>
          <a:bodyPr wrap="square">
            <a:spAutoFit/>
          </a:bodyPr>
          <a:lstStyle/>
          <a:p>
            <a:pPr marL="342900" indent="-3429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沒有發現</a:t>
            </a:r>
            <a:r>
              <a:rPr lang="zh-TW" altLang="en-US" sz="2800" b="1" dirty="0" smtClean="0">
                <a:latin typeface="微軟正黑體" panose="020B0604030504040204" pitchFamily="34" charset="-120"/>
                <a:ea typeface="微軟正黑體" panose="020B0604030504040204" pitchFamily="34" charset="-120"/>
              </a:rPr>
              <a:t>動態刺激在</a:t>
            </a:r>
            <a:r>
              <a:rPr lang="zh-TW" altLang="en-US" sz="2800" b="1" dirty="0">
                <a:solidFill>
                  <a:prstClr val="black"/>
                </a:solidFill>
                <a:latin typeface="微軟正黑體" panose="020B0604030504040204" pitchFamily="34" charset="-120"/>
                <a:ea typeface="微軟正黑體" panose="020B0604030504040204" pitchFamily="34" charset="-120"/>
              </a:rPr>
              <a:t>帕金森氏症</a:t>
            </a:r>
            <a:r>
              <a:rPr lang="zh-TW" altLang="en-US" sz="2800" b="1" dirty="0" smtClean="0">
                <a:solidFill>
                  <a:prstClr val="black"/>
                </a:solidFill>
                <a:latin typeface="微軟正黑體" panose="020B0604030504040204" pitchFamily="34" charset="-120"/>
                <a:ea typeface="微軟正黑體" panose="020B0604030504040204" pitchFamily="34" charset="-120"/>
              </a:rPr>
              <a:t>患者</a:t>
            </a:r>
            <a:r>
              <a:rPr lang="zh-TW" altLang="en-US" sz="2800" b="1" dirty="0" smtClean="0">
                <a:latin typeface="微軟正黑體" panose="020B0604030504040204" pitchFamily="34" charset="-120"/>
                <a:ea typeface="微軟正黑體" panose="020B0604030504040204" pitchFamily="34" charset="-120"/>
              </a:rPr>
              <a:t>臉部</a:t>
            </a:r>
            <a:r>
              <a:rPr lang="zh-TW" altLang="en-US" sz="2800" b="1" dirty="0">
                <a:latin typeface="微軟正黑體" panose="020B0604030504040204" pitchFamily="34" charset="-120"/>
                <a:ea typeface="微軟正黑體" panose="020B0604030504040204" pitchFamily="34" charset="-120"/>
              </a:rPr>
              <a:t>表情識別中的優勢。</a:t>
            </a:r>
            <a:endParaRPr lang="zh-TW" altLang="zh-TW" sz="2800" b="1" dirty="0">
              <a:latin typeface="微軟正黑體" panose="020B0604030504040204" pitchFamily="34" charset="-120"/>
              <a:ea typeface="微軟正黑體" panose="020B0604030504040204" pitchFamily="34" charset="-120"/>
            </a:endParaRPr>
          </a:p>
        </p:txBody>
      </p:sp>
      <p:sp>
        <p:nvSpPr>
          <p:cNvPr id="5" name="矩形 4"/>
          <p:cNvSpPr/>
          <p:nvPr/>
        </p:nvSpPr>
        <p:spPr>
          <a:xfrm>
            <a:off x="627016" y="2632870"/>
            <a:ext cx="11260183" cy="1384995"/>
          </a:xfrm>
          <a:prstGeom prst="rect">
            <a:avLst/>
          </a:prstGeom>
        </p:spPr>
        <p:txBody>
          <a:bodyPr wrap="square">
            <a:spAutoFit/>
          </a:bodyPr>
          <a:lstStyle/>
          <a:p>
            <a:pPr marL="342900" lvl="0" indent="-3429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眼動追踪揭示了視覺注意力在各組之間的細微差異，當觀察動態刺激時，</a:t>
            </a:r>
            <a:r>
              <a:rPr lang="zh-TW" altLang="en-US" sz="2800" b="1" dirty="0">
                <a:solidFill>
                  <a:srgbClr val="FF0000"/>
                </a:solidFill>
                <a:latin typeface="微軟正黑體" panose="020B0604030504040204" pitchFamily="34" charset="-120"/>
                <a:ea typeface="微軟正黑體" panose="020B0604030504040204" pitchFamily="34" charset="-120"/>
              </a:rPr>
              <a:t>對照組</a:t>
            </a:r>
            <a:r>
              <a:rPr lang="zh-TW" altLang="en-US" sz="2800" b="1" dirty="0">
                <a:solidFill>
                  <a:prstClr val="black"/>
                </a:solidFill>
                <a:latin typeface="微軟正黑體" panose="020B0604030504040204" pitchFamily="34" charset="-120"/>
                <a:ea typeface="微軟正黑體" panose="020B0604030504040204" pitchFamily="34" charset="-120"/>
              </a:rPr>
              <a:t>顯示</a:t>
            </a:r>
            <a:r>
              <a:rPr lang="zh-TW" altLang="en-US" sz="2800" b="1" dirty="0" smtClean="0">
                <a:solidFill>
                  <a:prstClr val="black"/>
                </a:solidFill>
                <a:latin typeface="微軟正黑體" panose="020B0604030504040204" pitchFamily="34" charset="-120"/>
                <a:ea typeface="微軟正黑體" panose="020B0604030504040204" pitchFamily="34" charset="-120"/>
              </a:rPr>
              <a:t>出對</a:t>
            </a:r>
            <a:r>
              <a:rPr lang="zh-TW" altLang="en-US" sz="2800" b="1" dirty="0" smtClean="0">
                <a:solidFill>
                  <a:srgbClr val="FF0000"/>
                </a:solidFill>
                <a:latin typeface="微軟正黑體" panose="020B0604030504040204" pitchFamily="34" charset="-120"/>
                <a:ea typeface="微軟正黑體" panose="020B0604030504040204" pitchFamily="34" charset="-120"/>
              </a:rPr>
              <a:t>悲傷</a:t>
            </a:r>
            <a:r>
              <a:rPr lang="zh-TW" altLang="en-US" sz="2800" b="1" dirty="0">
                <a:solidFill>
                  <a:srgbClr val="FF0000"/>
                </a:solidFill>
                <a:latin typeface="微軟正黑體" panose="020B0604030504040204" pitchFamily="34" charset="-120"/>
                <a:ea typeface="微軟正黑體" panose="020B0604030504040204" pitchFamily="34" charset="-120"/>
              </a:rPr>
              <a:t>，憤怒和</a:t>
            </a:r>
            <a:r>
              <a:rPr lang="zh-TW" altLang="en-US" sz="2800" b="1" dirty="0" smtClean="0">
                <a:solidFill>
                  <a:srgbClr val="FF0000"/>
                </a:solidFill>
                <a:latin typeface="微軟正黑體" panose="020B0604030504040204" pitchFamily="34" charset="-120"/>
                <a:ea typeface="微軟正黑體" panose="020B0604030504040204" pitchFamily="34" charset="-120"/>
              </a:rPr>
              <a:t>厭惡</a:t>
            </a:r>
            <a:r>
              <a:rPr lang="zh-TW" altLang="en-US" sz="2800" b="1" dirty="0" smtClean="0">
                <a:solidFill>
                  <a:prstClr val="black"/>
                </a:solidFill>
                <a:latin typeface="微軟正黑體" panose="020B0604030504040204" pitchFamily="34" charset="-120"/>
                <a:ea typeface="微軟正黑體" panose="020B0604030504040204" pitchFamily="34" charset="-120"/>
              </a:rPr>
              <a:t>情緒下，</a:t>
            </a:r>
            <a:r>
              <a:rPr lang="zh-TW" altLang="en-US" sz="2800" b="1" dirty="0" smtClean="0">
                <a:solidFill>
                  <a:srgbClr val="FF0000"/>
                </a:solidFill>
                <a:latin typeface="微軟正黑體" panose="020B0604030504040204" pitchFamily="34" charset="-120"/>
                <a:ea typeface="微軟正黑體" panose="020B0604030504040204" pitchFamily="34" charset="-120"/>
              </a:rPr>
              <a:t>對眼</a:t>
            </a:r>
            <a:r>
              <a:rPr lang="zh-TW" altLang="en-US" sz="2800" b="1" dirty="0">
                <a:solidFill>
                  <a:srgbClr val="FF0000"/>
                </a:solidFill>
                <a:latin typeface="微軟正黑體" panose="020B0604030504040204" pitchFamily="34" charset="-120"/>
                <a:ea typeface="微軟正黑體" panose="020B0604030504040204" pitchFamily="34" charset="-120"/>
              </a:rPr>
              <a:t>部</a:t>
            </a:r>
            <a:r>
              <a:rPr lang="zh-TW" altLang="en-US" sz="2800" b="1" dirty="0" smtClean="0">
                <a:solidFill>
                  <a:srgbClr val="FF0000"/>
                </a:solidFill>
                <a:latin typeface="微軟正黑體" panose="020B0604030504040204" pitchFamily="34" charset="-120"/>
                <a:ea typeface="微軟正黑體" panose="020B0604030504040204" pitchFamily="34" charset="-120"/>
              </a:rPr>
              <a:t>注視的減少，</a:t>
            </a:r>
            <a:r>
              <a:rPr lang="zh-TW" altLang="en-US" sz="2800" b="1" dirty="0">
                <a:solidFill>
                  <a:srgbClr val="FF0000"/>
                </a:solidFill>
                <a:latin typeface="微軟正黑體" panose="020B0604030504040204" pitchFamily="34" charset="-120"/>
                <a:ea typeface="微軟正黑體" panose="020B0604030504040204" pitchFamily="34" charset="-120"/>
              </a:rPr>
              <a:t>嘴巴的注視次數</a:t>
            </a:r>
            <a:r>
              <a:rPr lang="zh-TW" altLang="en-US" sz="2800" b="1" dirty="0" smtClean="0">
                <a:solidFill>
                  <a:srgbClr val="FF0000"/>
                </a:solidFill>
                <a:latin typeface="微軟正黑體" panose="020B0604030504040204" pitchFamily="34" charset="-120"/>
                <a:ea typeface="微軟正黑體" panose="020B0604030504040204" pitchFamily="34" charset="-120"/>
              </a:rPr>
              <a:t>增加</a:t>
            </a:r>
            <a:r>
              <a:rPr lang="zh-TW" altLang="en-US" sz="2800" b="1" dirty="0" smtClean="0">
                <a:solidFill>
                  <a:prstClr val="black"/>
                </a:solidFill>
                <a:latin typeface="微軟正黑體" panose="020B0604030504040204" pitchFamily="34" charset="-120"/>
                <a:ea typeface="微軟正黑體" panose="020B0604030504040204" pitchFamily="34" charset="-120"/>
              </a:rPr>
              <a:t>，而</a:t>
            </a:r>
            <a:r>
              <a:rPr lang="en-US" altLang="zh-TW" sz="2800" b="1" dirty="0">
                <a:solidFill>
                  <a:srgbClr val="FF0000"/>
                </a:solidFill>
                <a:latin typeface="微軟正黑體" panose="020B0604030504040204" pitchFamily="34" charset="-120"/>
                <a:ea typeface="微軟正黑體" panose="020B0604030504040204" pitchFamily="34" charset="-120"/>
              </a:rPr>
              <a:t>PD</a:t>
            </a:r>
            <a:r>
              <a:rPr lang="zh-TW" altLang="en-US" sz="2800" b="1" dirty="0">
                <a:solidFill>
                  <a:srgbClr val="FF0000"/>
                </a:solidFill>
                <a:latin typeface="微軟正黑體" panose="020B0604030504040204" pitchFamily="34" charset="-120"/>
                <a:ea typeface="微軟正黑體" panose="020B0604030504040204" pitchFamily="34" charset="-120"/>
              </a:rPr>
              <a:t>組</a:t>
            </a:r>
            <a:r>
              <a:rPr lang="zh-TW" altLang="en-US" sz="2800" b="1" dirty="0" smtClean="0">
                <a:solidFill>
                  <a:prstClr val="black"/>
                </a:solidFill>
                <a:latin typeface="微軟正黑體" panose="020B0604030504040204" pitchFamily="34" charset="-120"/>
                <a:ea typeface="微軟正黑體" panose="020B0604030504040204" pitchFamily="34" charset="-120"/>
              </a:rPr>
              <a:t>僅表現出</a:t>
            </a:r>
            <a:r>
              <a:rPr lang="zh-TW" altLang="en-US" sz="2800" b="1" dirty="0" smtClean="0">
                <a:latin typeface="微軟正黑體" panose="020B0604030504040204" pitchFamily="34" charset="-120"/>
                <a:ea typeface="微軟正黑體" panose="020B0604030504040204" pitchFamily="34" charset="-120"/>
              </a:rPr>
              <a:t>對</a:t>
            </a:r>
            <a:r>
              <a:rPr lang="zh-TW" altLang="en-US" sz="2800" b="1" dirty="0">
                <a:solidFill>
                  <a:srgbClr val="FF0000"/>
                </a:solidFill>
                <a:latin typeface="微軟正黑體" panose="020B0604030504040204" pitchFamily="34" charset="-120"/>
                <a:ea typeface="微軟正黑體" panose="020B0604030504040204" pitchFamily="34" charset="-120"/>
              </a:rPr>
              <a:t>嘴巴的</a:t>
            </a:r>
            <a:r>
              <a:rPr lang="zh-TW" altLang="en-US" sz="2800" b="1" dirty="0" smtClean="0">
                <a:solidFill>
                  <a:srgbClr val="FF0000"/>
                </a:solidFill>
                <a:latin typeface="微軟正黑體" panose="020B0604030504040204" pitchFamily="34" charset="-120"/>
                <a:ea typeface="微軟正黑體" panose="020B0604030504040204" pitchFamily="34" charset="-120"/>
              </a:rPr>
              <a:t>注視次數增加</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627016" y="4273701"/>
            <a:ext cx="10977815"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此研究提供初步證據，證實</a:t>
            </a:r>
            <a:r>
              <a:rPr lang="en-US" altLang="zh-TW" sz="2800" b="1" dirty="0">
                <a:solidFill>
                  <a:prstClr val="black"/>
                </a:solidFill>
                <a:latin typeface="微軟正黑體" panose="020B0604030504040204" pitchFamily="34" charset="-120"/>
                <a:ea typeface="微軟正黑體" panose="020B0604030504040204" pitchFamily="34" charset="-120"/>
              </a:rPr>
              <a:t>PD</a:t>
            </a:r>
            <a:r>
              <a:rPr lang="zh-TW" altLang="en-US" sz="2800" b="1" dirty="0">
                <a:solidFill>
                  <a:prstClr val="black"/>
                </a:solidFill>
                <a:latin typeface="微軟正黑體" panose="020B0604030504040204" pitchFamily="34" charset="-120"/>
                <a:ea typeface="微軟正黑體" panose="020B0604030504040204" pitchFamily="34" charset="-120"/>
              </a:rPr>
              <a:t>在情緒識別上的損傷，進一步研究則可以設計干預措施以促進</a:t>
            </a:r>
            <a:r>
              <a:rPr lang="en-US" altLang="zh-TW" sz="2800" b="1" dirty="0">
                <a:solidFill>
                  <a:prstClr val="black"/>
                </a:solidFill>
                <a:latin typeface="微軟正黑體" panose="020B0604030504040204" pitchFamily="34" charset="-120"/>
                <a:ea typeface="微軟正黑體" panose="020B0604030504040204" pitchFamily="34" charset="-120"/>
              </a:rPr>
              <a:t>PD</a:t>
            </a:r>
            <a:r>
              <a:rPr lang="zh-TW" altLang="en-US" sz="2800" b="1" dirty="0">
                <a:solidFill>
                  <a:prstClr val="black"/>
                </a:solidFill>
                <a:latin typeface="微軟正黑體" panose="020B0604030504040204" pitchFamily="34" charset="-120"/>
                <a:ea typeface="微軟正黑體" panose="020B0604030504040204" pitchFamily="34" charset="-120"/>
              </a:rPr>
              <a:t>患者情緒表達的處理。</a:t>
            </a:r>
          </a:p>
        </p:txBody>
      </p:sp>
    </p:spTree>
    <p:extLst>
      <p:ext uri="{BB962C8B-B14F-4D97-AF65-F5344CB8AC3E}">
        <p14:creationId xmlns:p14="http://schemas.microsoft.com/office/powerpoint/2010/main" val="125451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376589" y="1802888"/>
            <a:ext cx="11091538"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在模擬帕金森氏症患者的表情中，發現臉部肌電圖（</a:t>
            </a:r>
            <a:r>
              <a:rPr lang="en-US" altLang="zh-TW" sz="2800" b="1" dirty="0">
                <a:solidFill>
                  <a:prstClr val="black"/>
                </a:solidFill>
                <a:latin typeface="微軟正黑體" panose="020B0604030504040204" pitchFamily="34" charset="-120"/>
                <a:ea typeface="微軟正黑體" panose="020B0604030504040204" pitchFamily="34" charset="-120"/>
              </a:rPr>
              <a:t>EMG</a:t>
            </a:r>
            <a:r>
              <a:rPr lang="zh-TW" altLang="en-US" sz="2800" b="1" dirty="0">
                <a:solidFill>
                  <a:prstClr val="black"/>
                </a:solidFill>
                <a:latin typeface="微軟正黑體" panose="020B0604030504040204" pitchFamily="34" charset="-120"/>
                <a:ea typeface="微軟正黑體" panose="020B0604030504040204" pitchFamily="34" charset="-120"/>
              </a:rPr>
              <a:t>）反應降低，這與較差的情緒識別能力一致。</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Argaud</a:t>
            </a:r>
            <a:r>
              <a:rPr lang="en-US" altLang="zh-TW" sz="2800" b="1" dirty="0">
                <a:solidFill>
                  <a:prstClr val="black"/>
                </a:solidFill>
                <a:latin typeface="微軟正黑體" panose="020B0604030504040204" pitchFamily="34" charset="-120"/>
                <a:ea typeface="微軟正黑體" panose="020B0604030504040204" pitchFamily="34" charset="-120"/>
              </a:rPr>
              <a:t> et al., 2016</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376589" y="3085840"/>
            <a:ext cx="11064350" cy="1384995"/>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對負面情緒（憤怒，恐懼，悲傷和厭惡）的識別比對正面情緒（幸福</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喜悅</a:t>
            </a:r>
            <a:r>
              <a:rPr lang="zh-TW" altLang="en-US" sz="2800" b="1" dirty="0" smtClean="0">
                <a:solidFill>
                  <a:prstClr val="black"/>
                </a:solidFill>
                <a:latin typeface="微軟正黑體" panose="020B0604030504040204" pitchFamily="34" charset="-120"/>
                <a:ea typeface="微軟正黑體" panose="020B0604030504040204" pitchFamily="34" charset="-120"/>
              </a:rPr>
              <a:t>）的識別更不容易，</a:t>
            </a:r>
            <a:r>
              <a:rPr lang="zh-TW" altLang="en-US" sz="2800" b="1" dirty="0">
                <a:solidFill>
                  <a:prstClr val="black"/>
                </a:solidFill>
                <a:latin typeface="微軟正黑體" panose="020B0604030504040204" pitchFamily="34" charset="-120"/>
                <a:ea typeface="微軟正黑體" panose="020B0604030504040204" pitchFamily="34" charset="-120"/>
              </a:rPr>
              <a:t>但許多研究沒有發現降低情緒識別準確性的證據</a:t>
            </a:r>
            <a:r>
              <a:rPr lang="en-US" altLang="zh-TW" sz="2800" b="1" dirty="0">
                <a:solidFill>
                  <a:prstClr val="black"/>
                </a:solidFill>
                <a:latin typeface="微軟正黑體" panose="020B0604030504040204" pitchFamily="34" charset="-120"/>
                <a:ea typeface="微軟正黑體" panose="020B0604030504040204" pitchFamily="34" charset="-120"/>
              </a:rPr>
              <a:t>(Gray and Tickle-</a:t>
            </a:r>
            <a:r>
              <a:rPr lang="en-US" altLang="zh-TW" sz="2800" b="1" dirty="0" err="1">
                <a:solidFill>
                  <a:prstClr val="black"/>
                </a:solidFill>
                <a:latin typeface="微軟正黑體" panose="020B0604030504040204" pitchFamily="34" charset="-120"/>
                <a:ea typeface="微軟正黑體" panose="020B0604030504040204" pitchFamily="34" charset="-120"/>
              </a:rPr>
              <a:t>Degnen</a:t>
            </a:r>
            <a:r>
              <a:rPr lang="en-US" altLang="zh-TW" sz="2800" b="1" dirty="0">
                <a:solidFill>
                  <a:prstClr val="black"/>
                </a:solidFill>
                <a:latin typeface="微軟正黑體" panose="020B0604030504040204" pitchFamily="34" charset="-120"/>
                <a:ea typeface="微軟正黑體" panose="020B0604030504040204" pitchFamily="34" charset="-120"/>
              </a:rPr>
              <a:t>, 2010)</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376589" y="4799680"/>
            <a:ext cx="11064350" cy="1384995"/>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男性的帕金森氏症患者</a:t>
            </a:r>
            <a:r>
              <a:rPr lang="zh-TW" altLang="en-US" sz="2800" b="1" dirty="0" smtClean="0">
                <a:solidFill>
                  <a:prstClr val="black"/>
                </a:solidFill>
                <a:latin typeface="微軟正黑體" panose="020B0604030504040204" pitchFamily="34" charset="-120"/>
                <a:ea typeface="微軟正黑體" panose="020B0604030504040204" pitchFamily="34" charset="-120"/>
              </a:rPr>
              <a:t>，他的情緒</a:t>
            </a:r>
            <a:r>
              <a:rPr lang="zh-TW" altLang="en-US" sz="2800" b="1" dirty="0">
                <a:solidFill>
                  <a:prstClr val="black"/>
                </a:solidFill>
                <a:latin typeface="微軟正黑體" panose="020B0604030504040204" pitchFamily="34" charset="-120"/>
                <a:ea typeface="微軟正黑體" panose="020B0604030504040204" pitchFamily="34" charset="-120"/>
              </a:rPr>
              <a:t>識別能力較弱，隨著疾病嚴重程度和認知障礙的增加而下降</a:t>
            </a:r>
            <a:r>
              <a:rPr lang="en-US" altLang="zh-TW" sz="2800" b="1" dirty="0">
                <a:solidFill>
                  <a:prstClr val="black"/>
                </a:solidFill>
                <a:latin typeface="微軟正黑體" panose="020B0604030504040204" pitchFamily="34" charset="-120"/>
                <a:ea typeface="微軟正黑體" panose="020B0604030504040204" pitchFamily="34" charset="-120"/>
              </a:rPr>
              <a:t>(Clark et al., 2008; Heller et al., 2018; </a:t>
            </a:r>
            <a:r>
              <a:rPr lang="en-US" altLang="zh-TW" sz="2800" b="1" dirty="0" err="1">
                <a:solidFill>
                  <a:prstClr val="black"/>
                </a:solidFill>
                <a:latin typeface="微軟正黑體" panose="020B0604030504040204" pitchFamily="34" charset="-120"/>
                <a:ea typeface="微軟正黑體" panose="020B0604030504040204" pitchFamily="34" charset="-120"/>
              </a:rPr>
              <a:t>Argaud</a:t>
            </a:r>
            <a:r>
              <a:rPr lang="en-US" altLang="zh-TW" sz="2800" b="1" dirty="0">
                <a:solidFill>
                  <a:prstClr val="black"/>
                </a:solidFill>
                <a:latin typeface="微軟正黑體" panose="020B0604030504040204" pitchFamily="34" charset="-120"/>
                <a:ea typeface="微軟正黑體" panose="020B0604030504040204" pitchFamily="34" charset="-120"/>
              </a:rPr>
              <a:t> et al., 2018)</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30077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304399" y="1392700"/>
            <a:ext cx="11091538" cy="1815882"/>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健康的參與者表現出的動態臉孔，有很好的識別</a:t>
            </a:r>
            <a:r>
              <a:rPr lang="zh-TW" altLang="en-US" sz="2800" b="1" dirty="0" smtClean="0">
                <a:solidFill>
                  <a:prstClr val="black"/>
                </a:solidFill>
                <a:latin typeface="微軟正黑體" panose="020B0604030504040204" pitchFamily="34" charset="-120"/>
                <a:ea typeface="微軟正黑體" panose="020B0604030504040204" pitchFamily="34" charset="-120"/>
              </a:rPr>
              <a:t>能力。且</a:t>
            </a:r>
            <a:r>
              <a:rPr lang="zh-TW" altLang="en-US" sz="2800" b="1" dirty="0" smtClean="0">
                <a:solidFill>
                  <a:prstClr val="black"/>
                </a:solidFill>
                <a:latin typeface="微軟正黑體" panose="020B0604030504040204" pitchFamily="34" charset="-120"/>
                <a:ea typeface="微軟正黑體" panose="020B0604030504040204" pitchFamily="34" charset="-120"/>
              </a:rPr>
              <a:t>當可獲得臉部動態行為的訊息時，情緒識別更快、更準確。</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err="1" smtClean="0">
                <a:solidFill>
                  <a:prstClr val="black"/>
                </a:solidFill>
                <a:latin typeface="微軟正黑體" panose="020B0604030504040204" pitchFamily="34" charset="-120"/>
                <a:ea typeface="微軟正黑體" panose="020B0604030504040204" pitchFamily="34" charset="-120"/>
              </a:rPr>
              <a:t>Haxby</a:t>
            </a:r>
            <a:r>
              <a:rPr lang="en-US" altLang="zh-TW" sz="2800" b="1" dirty="0" smtClean="0">
                <a:solidFill>
                  <a:prstClr val="black"/>
                </a:solidFill>
                <a:latin typeface="微軟正黑體" panose="020B0604030504040204" pitchFamily="34" charset="-120"/>
                <a:ea typeface="微軟正黑體" panose="020B0604030504040204" pitchFamily="34" charset="-120"/>
              </a:rPr>
              <a:t> et al., 2002; Lander et al., 1999, </a:t>
            </a:r>
            <a:r>
              <a:rPr lang="en-US" altLang="zh-TW" sz="2800" b="1" dirty="0" err="1" smtClean="0">
                <a:solidFill>
                  <a:prstClr val="black"/>
                </a:solidFill>
                <a:latin typeface="微軟正黑體" panose="020B0604030504040204" pitchFamily="34" charset="-120"/>
                <a:ea typeface="微軟正黑體" panose="020B0604030504040204" pitchFamily="34" charset="-120"/>
              </a:rPr>
              <a:t>Recio</a:t>
            </a:r>
            <a:r>
              <a:rPr lang="en-US" altLang="zh-TW" sz="2800" b="1" dirty="0" smtClean="0">
                <a:solidFill>
                  <a:prstClr val="black"/>
                </a:solidFill>
                <a:latin typeface="微軟正黑體" panose="020B0604030504040204" pitchFamily="34" charset="-120"/>
                <a:ea typeface="微軟正黑體" panose="020B0604030504040204" pitchFamily="34" charset="-120"/>
              </a:rPr>
              <a:t> et al., 2011; </a:t>
            </a:r>
            <a:r>
              <a:rPr lang="en-US" altLang="zh-TW" sz="2800" b="1" dirty="0" err="1" smtClean="0">
                <a:solidFill>
                  <a:prstClr val="black"/>
                </a:solidFill>
                <a:latin typeface="微軟正黑體" panose="020B0604030504040204" pitchFamily="34" charset="-120"/>
                <a:ea typeface="微軟正黑體" panose="020B0604030504040204" pitchFamily="34" charset="-120"/>
              </a:rPr>
              <a:t>Trautmann</a:t>
            </a:r>
            <a:r>
              <a:rPr lang="en-US" altLang="zh-TW" sz="2800" b="1" dirty="0" smtClean="0">
                <a:solidFill>
                  <a:prstClr val="black"/>
                </a:solidFill>
                <a:latin typeface="微軟正黑體" panose="020B0604030504040204" pitchFamily="34" charset="-120"/>
                <a:ea typeface="微軟正黑體" panose="020B0604030504040204" pitchFamily="34" charset="-120"/>
              </a:rPr>
              <a:t> et al., 2009; see </a:t>
            </a:r>
            <a:r>
              <a:rPr lang="en-US" altLang="zh-TW" sz="2800" b="1" dirty="0" err="1" smtClean="0">
                <a:solidFill>
                  <a:prstClr val="black"/>
                </a:solidFill>
                <a:latin typeface="微軟正黑體" panose="020B0604030504040204" pitchFamily="34" charset="-120"/>
                <a:ea typeface="微軟正黑體" panose="020B0604030504040204" pitchFamily="34" charset="-120"/>
              </a:rPr>
              <a:t>Krumhuber</a:t>
            </a:r>
            <a:r>
              <a:rPr lang="en-US" altLang="zh-TW" sz="2800" b="1" dirty="0" smtClean="0">
                <a:solidFill>
                  <a:prstClr val="black"/>
                </a:solidFill>
                <a:latin typeface="微軟正黑體" panose="020B0604030504040204" pitchFamily="34" charset="-120"/>
                <a:ea typeface="微軟正黑體" panose="020B0604030504040204" pitchFamily="34" charset="-120"/>
              </a:rPr>
              <a:t> et al., 2013)</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304399" y="3443202"/>
            <a:ext cx="11438422" cy="1384995"/>
          </a:xfrm>
          <a:prstGeom prst="rect">
            <a:avLst/>
          </a:prstGeom>
        </p:spPr>
        <p:txBody>
          <a:bodyPr wrap="square">
            <a:spAutoFit/>
          </a:bodyPr>
          <a:lstStyle/>
          <a:p>
            <a:pPr marL="457200" lvl="0" indent="-457200">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Blais</a:t>
            </a:r>
            <a:r>
              <a:rPr lang="en-US" altLang="zh-TW" sz="2800" b="1" dirty="0">
                <a:solidFill>
                  <a:prstClr val="black"/>
                </a:solidFill>
                <a:latin typeface="微軟正黑體" panose="020B0604030504040204" pitchFamily="34" charset="-120"/>
                <a:ea typeface="微軟正黑體" panose="020B0604030504040204" pitchFamily="34" charset="-120"/>
              </a:rPr>
              <a:t> et al. (2017) </a:t>
            </a:r>
            <a:r>
              <a:rPr lang="zh-TW" altLang="en-US" sz="2800" b="1" dirty="0">
                <a:solidFill>
                  <a:prstClr val="black"/>
                </a:solidFill>
                <a:latin typeface="微軟正黑體" panose="020B0604030504040204" pitchFamily="34" charset="-120"/>
                <a:ea typeface="微軟正黑體" panose="020B0604030504040204" pitchFamily="34" charset="-120"/>
              </a:rPr>
              <a:t>發現人們在觀察臉部動態刺激時，相對於靜態刺激，臉部識別準確度得到了改善，同時注視模式也發生了變化，包括總體趨勢的注視時間更長，以及眼睛和嘴巴區域的注視點較少。</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304399" y="5062817"/>
            <a:ext cx="11091538"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一項比較帕金森氏症患者的靜態和動態臉部識別研究中，發現動態表情的準確性更高，這表示帕金森氏症患者可以利用臉部表情移動的線索來促進臉部情緒的識別。</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Kan</a:t>
            </a:r>
            <a:r>
              <a:rPr lang="en-US" altLang="zh-TW" sz="2800" b="1" dirty="0">
                <a:solidFill>
                  <a:prstClr val="black"/>
                </a:solidFill>
                <a:latin typeface="微軟正黑體" panose="020B0604030504040204" pitchFamily="34" charset="-120"/>
                <a:ea typeface="微軟正黑體" panose="020B0604030504040204" pitchFamily="34" charset="-120"/>
              </a:rPr>
              <a:t> et al., 2002)</a:t>
            </a:r>
          </a:p>
        </p:txBody>
      </p:sp>
    </p:spTree>
    <p:extLst>
      <p:ext uri="{BB962C8B-B14F-4D97-AF65-F5344CB8AC3E}">
        <p14:creationId xmlns:p14="http://schemas.microsoft.com/office/powerpoint/2010/main" val="859006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376589" y="4424949"/>
            <a:ext cx="11064350" cy="1815882"/>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眼動追踪也可以提供一個探索情緒處理差異的方法。因此，許多研究已使用這種方法來調查健康參與者和帕金森氏症患者</a:t>
            </a:r>
            <a:r>
              <a:rPr lang="en-US" altLang="zh-TW" sz="2800" b="1" dirty="0">
                <a:solidFill>
                  <a:prstClr val="black"/>
                </a:solidFill>
                <a:latin typeface="微軟正黑體" panose="020B0604030504040204" pitchFamily="34" charset="-120"/>
                <a:ea typeface="微軟正黑體" panose="020B0604030504040204" pitchFamily="34" charset="-120"/>
              </a:rPr>
              <a:t>(e.g., Clark et al., 2010)</a:t>
            </a:r>
            <a:r>
              <a:rPr lang="zh-TW" altLang="en-US" sz="2800" b="1" dirty="0">
                <a:solidFill>
                  <a:prstClr val="black"/>
                </a:solidFill>
                <a:latin typeface="微軟正黑體" panose="020B0604030504040204" pitchFamily="34" charset="-120"/>
                <a:ea typeface="微軟正黑體" panose="020B0604030504040204" pitchFamily="34" charset="-120"/>
              </a:rPr>
              <a:t>以及像是自閉症和精神分裂症患者</a:t>
            </a:r>
            <a:r>
              <a:rPr lang="en-US" altLang="zh-TW" sz="2800" b="1" dirty="0">
                <a:solidFill>
                  <a:prstClr val="black"/>
                </a:solidFill>
                <a:latin typeface="微軟正黑體" panose="020B0604030504040204" pitchFamily="34" charset="-120"/>
                <a:ea typeface="微軟正黑體" panose="020B0604030504040204" pitchFamily="34" charset="-120"/>
              </a:rPr>
              <a:t>(e.g., </a:t>
            </a:r>
            <a:r>
              <a:rPr lang="en-US" altLang="zh-TW" sz="2800" b="1" dirty="0" err="1">
                <a:solidFill>
                  <a:prstClr val="black"/>
                </a:solidFill>
                <a:latin typeface="微軟正黑體" panose="020B0604030504040204" pitchFamily="34" charset="-120"/>
                <a:ea typeface="微軟正黑體" panose="020B0604030504040204" pitchFamily="34" charset="-120"/>
              </a:rPr>
              <a:t>Sasson</a:t>
            </a:r>
            <a:r>
              <a:rPr lang="en-US" altLang="zh-TW" sz="2800" b="1" dirty="0">
                <a:solidFill>
                  <a:prstClr val="black"/>
                </a:solidFill>
                <a:latin typeface="微軟正黑體" panose="020B0604030504040204" pitchFamily="34" charset="-120"/>
                <a:ea typeface="微軟正黑體" panose="020B0604030504040204" pitchFamily="34" charset="-120"/>
              </a:rPr>
              <a:t> et al., 2007)</a:t>
            </a:r>
            <a:r>
              <a:rPr lang="zh-TW" altLang="en-US" sz="2800" b="1" dirty="0">
                <a:solidFill>
                  <a:prstClr val="black"/>
                </a:solidFill>
                <a:latin typeface="微軟正黑體" panose="020B0604030504040204" pitchFamily="34" charset="-120"/>
                <a:ea typeface="微軟正黑體" panose="020B0604030504040204" pitchFamily="34" charset="-120"/>
              </a:rPr>
              <a:t>之間的差異。</a:t>
            </a:r>
          </a:p>
        </p:txBody>
      </p:sp>
      <p:sp>
        <p:nvSpPr>
          <p:cNvPr id="6" name="矩形 5"/>
          <p:cNvSpPr/>
          <p:nvPr/>
        </p:nvSpPr>
        <p:spPr>
          <a:xfrm>
            <a:off x="376589" y="1696357"/>
            <a:ext cx="11558737"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動眼的異常可能反映出認知缺陷，特別是在視覺注意力和視覺</a:t>
            </a:r>
            <a:r>
              <a:rPr lang="zh-TW" altLang="en-US" sz="2800" b="1" dirty="0" smtClean="0">
                <a:solidFill>
                  <a:prstClr val="black"/>
                </a:solidFill>
                <a:latin typeface="微軟正黑體" panose="020B0604030504040204" pitchFamily="34" charset="-120"/>
                <a:ea typeface="微軟正黑體" panose="020B0604030504040204" pitchFamily="34" charset="-120"/>
              </a:rPr>
              <a:t>空間的工作</a:t>
            </a:r>
            <a:r>
              <a:rPr lang="zh-TW" altLang="en-US" sz="2800" b="1" dirty="0">
                <a:solidFill>
                  <a:prstClr val="black"/>
                </a:solidFill>
                <a:latin typeface="微軟正黑體" panose="020B0604030504040204" pitchFamily="34" charset="-120"/>
                <a:ea typeface="微軟正黑體" panose="020B0604030504040204" pitchFamily="34" charset="-120"/>
              </a:rPr>
              <a:t>記憶方面</a:t>
            </a:r>
            <a:r>
              <a:rPr lang="en-US" altLang="zh-TW" sz="2800" b="1" dirty="0">
                <a:solidFill>
                  <a:prstClr val="black"/>
                </a:solidFill>
                <a:latin typeface="微軟正黑體" panose="020B0604030504040204" pitchFamily="34" charset="-120"/>
                <a:ea typeface="微軟正黑體" panose="020B0604030504040204" pitchFamily="34" charset="-120"/>
              </a:rPr>
              <a:t>(e.g., Archibald et al., 2013; Hodgson et al., 2018)</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9" name="矩形 8"/>
          <p:cNvSpPr/>
          <p:nvPr/>
        </p:nvSpPr>
        <p:spPr>
          <a:xfrm>
            <a:off x="376589" y="3060653"/>
            <a:ext cx="11064350"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帕金森氏症患者的情緒識別準確性與注意力和工作記憶有關</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Argaud</a:t>
            </a:r>
            <a:r>
              <a:rPr lang="en-US" altLang="zh-TW" sz="2800" b="1" dirty="0">
                <a:solidFill>
                  <a:prstClr val="black"/>
                </a:solidFill>
                <a:latin typeface="微軟正黑體" panose="020B0604030504040204" pitchFamily="34" charset="-120"/>
                <a:ea typeface="微軟正黑體" panose="020B0604030504040204" pitchFamily="34" charset="-120"/>
              </a:rPr>
              <a:t> et al., 2018)</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50099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圓角矩形 8"/>
          <p:cNvSpPr/>
          <p:nvPr/>
        </p:nvSpPr>
        <p:spPr>
          <a:xfrm>
            <a:off x="819522" y="2876719"/>
            <a:ext cx="10899236" cy="1984039"/>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nSpc>
                <a:spcPts val="4000"/>
              </a:lnSpc>
            </a:pPr>
            <a:r>
              <a:rPr lang="zh-TW" altLang="en-US" sz="2800" b="1" dirty="0" smtClean="0">
                <a:solidFill>
                  <a:prstClr val="black"/>
                </a:solidFill>
                <a:latin typeface="微軟正黑體" panose="020B0604030504040204" pitchFamily="34" charset="-120"/>
                <a:ea typeface="微軟正黑體" panose="020B0604030504040204" pitchFamily="34" charset="-120"/>
              </a:rPr>
              <a:t>此研究</a:t>
            </a:r>
            <a:r>
              <a:rPr lang="zh-TW" altLang="en-US" sz="2800" b="1" dirty="0">
                <a:solidFill>
                  <a:prstClr val="black"/>
                </a:solidFill>
                <a:latin typeface="微軟正黑體" panose="020B0604030504040204" pitchFamily="34" charset="-120"/>
                <a:ea typeface="微軟正黑體" panose="020B0604030504040204" pitchFamily="34" charset="-120"/>
              </a:rPr>
              <a:t>使用眼動追踪技術來探索具有帕金森氏症和健康的</a:t>
            </a:r>
            <a:r>
              <a:rPr lang="zh-TW" altLang="en-US" sz="2800" b="1" dirty="0" smtClean="0">
                <a:solidFill>
                  <a:prstClr val="black"/>
                </a:solidFill>
                <a:latin typeface="微軟正黑體" panose="020B0604030504040204" pitchFamily="34" charset="-120"/>
                <a:ea typeface="微軟正黑體" panose="020B0604030504040204" pitchFamily="34" charset="-120"/>
              </a:rPr>
              <a:t>人們，在他人臉部移動資訊的靜態表情和動態表情中，情感的識別和判斷</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srgbClr val="CC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96304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425049" y="1603690"/>
            <a:ext cx="10105151" cy="523220"/>
          </a:xfrm>
          <a:prstGeom prst="rect">
            <a:avLst/>
          </a:prstGeom>
        </p:spPr>
        <p:txBody>
          <a:bodyPr wrap="square">
            <a:spAutoFit/>
          </a:bodyPr>
          <a:lstStyle/>
          <a:p>
            <a:r>
              <a:rPr lang="zh-TW" altLang="en-US" sz="2800" b="1" dirty="0" smtClean="0">
                <a:latin typeface="微軟正黑體" panose="020B0604030504040204" pitchFamily="34" charset="-120"/>
                <a:ea typeface="微軟正黑體" panose="020B0604030504040204" pitchFamily="34" charset="-120"/>
              </a:rPr>
              <a:t>參與者：</a:t>
            </a:r>
            <a:r>
              <a:rPr lang="en-US" altLang="zh-TW" sz="2800" b="1" dirty="0" smtClean="0">
                <a:latin typeface="微軟正黑體" panose="020B0604030504040204" pitchFamily="34" charset="-120"/>
                <a:ea typeface="微軟正黑體" panose="020B0604030504040204" pitchFamily="34" charset="-120"/>
              </a:rPr>
              <a:t>18</a:t>
            </a:r>
            <a:r>
              <a:rPr lang="zh-TW" altLang="en-US" sz="2800" b="1" dirty="0" smtClean="0">
                <a:latin typeface="微軟正黑體" panose="020B0604030504040204" pitchFamily="34" charset="-120"/>
                <a:ea typeface="微軟正黑體" panose="020B0604030504040204" pitchFamily="34" charset="-120"/>
              </a:rPr>
              <a:t>位</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男</a:t>
            </a:r>
            <a:r>
              <a:rPr lang="zh-TW" altLang="en-US" sz="2800" b="1" dirty="0" smtClean="0">
                <a:latin typeface="微軟正黑體" panose="020B0604030504040204" pitchFamily="34" charset="-120"/>
                <a:ea typeface="微軟正黑體" panose="020B0604030504040204" pitchFamily="34" charset="-120"/>
              </a:rPr>
              <a:t>：</a:t>
            </a:r>
            <a:r>
              <a:rPr lang="en-US" altLang="zh-TW" sz="2800" b="1" dirty="0" smtClean="0">
                <a:latin typeface="微軟正黑體" panose="020B0604030504040204" pitchFamily="34" charset="-120"/>
                <a:ea typeface="微軟正黑體" panose="020B0604030504040204" pitchFamily="34" charset="-120"/>
              </a:rPr>
              <a:t>9</a:t>
            </a:r>
            <a:r>
              <a:rPr lang="zh-TW" altLang="en-US"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女</a:t>
            </a:r>
            <a:r>
              <a:rPr lang="zh-TW" altLang="en-US" sz="2800" b="1" dirty="0" smtClean="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9</a:t>
            </a:r>
            <a:r>
              <a:rPr lang="en-US" altLang="zh-TW" sz="2800" b="1" dirty="0" smtClean="0">
                <a:latin typeface="微軟正黑體" panose="020B0604030504040204" pitchFamily="34" charset="-120"/>
                <a:ea typeface="微軟正黑體" panose="020B0604030504040204" pitchFamily="34" charset="-120"/>
              </a:rPr>
              <a:t>)</a:t>
            </a:r>
            <a:endParaRPr lang="zh-TW" altLang="en-US" sz="2800" b="1" dirty="0">
              <a:latin typeface="微軟正黑體" panose="020B0604030504040204" pitchFamily="34" charset="-120"/>
              <a:ea typeface="微軟正黑體" panose="020B0604030504040204" pitchFamily="34" charset="-120"/>
            </a:endParaRPr>
          </a:p>
        </p:txBody>
      </p:sp>
      <p:sp>
        <p:nvSpPr>
          <p:cNvPr id="2" name="矩形 1"/>
          <p:cNvSpPr/>
          <p:nvPr/>
        </p:nvSpPr>
        <p:spPr>
          <a:xfrm>
            <a:off x="627018" y="3506253"/>
            <a:ext cx="11115804" cy="2657138"/>
          </a:xfrm>
          <a:prstGeom prst="rect">
            <a:avLst/>
          </a:prstGeom>
        </p:spPr>
        <p:txBody>
          <a:bodyPr wrap="square">
            <a:spAutoFit/>
          </a:bodyPr>
          <a:lstStyle/>
          <a:p>
            <a:pPr marL="457200" indent="-457200">
              <a:lnSpc>
                <a:spcPts val="4000"/>
              </a:lnSpc>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平均年齡為</a:t>
            </a:r>
            <a:r>
              <a:rPr lang="en-US" altLang="zh-TW" sz="2800" b="1" dirty="0">
                <a:latin typeface="微軟正黑體" panose="020B0604030504040204" pitchFamily="34" charset="-120"/>
                <a:ea typeface="微軟正黑體" panose="020B0604030504040204" pitchFamily="34" charset="-120"/>
              </a:rPr>
              <a:t>63.2</a:t>
            </a:r>
            <a:r>
              <a:rPr lang="zh-TW" altLang="en-US" sz="2800" b="1" dirty="0">
                <a:latin typeface="微軟正黑體" panose="020B0604030504040204" pitchFamily="34" charset="-120"/>
                <a:ea typeface="微軟正黑體" panose="020B0604030504040204" pitchFamily="34" charset="-120"/>
              </a:rPr>
              <a:t>歲（</a:t>
            </a:r>
            <a:r>
              <a:rPr lang="en-US" altLang="zh-TW" sz="2800" b="1" dirty="0">
                <a:latin typeface="微軟正黑體" panose="020B0604030504040204" pitchFamily="34" charset="-120"/>
                <a:ea typeface="微軟正黑體" panose="020B0604030504040204" pitchFamily="34" charset="-120"/>
              </a:rPr>
              <a:t>±5.5</a:t>
            </a:r>
            <a:r>
              <a:rPr lang="zh-TW" altLang="en-US" sz="2800" b="1" dirty="0" smtClean="0">
                <a:latin typeface="微軟正黑體" panose="020B0604030504040204" pitchFamily="34" charset="-120"/>
                <a:ea typeface="微軟正黑體" panose="020B0604030504040204" pitchFamily="34" charset="-120"/>
              </a:rPr>
              <a:t>）</a:t>
            </a:r>
            <a:endParaRPr lang="en-US" altLang="zh-TW" sz="2800" b="1" dirty="0" smtClean="0">
              <a:latin typeface="微軟正黑體" panose="020B0604030504040204" pitchFamily="34" charset="-120"/>
              <a:ea typeface="微軟正黑體" panose="020B0604030504040204" pitchFamily="34" charset="-120"/>
            </a:endParaRPr>
          </a:p>
          <a:p>
            <a:pPr marL="457200" indent="-457200">
              <a:lnSpc>
                <a:spcPts val="4000"/>
              </a:lnSpc>
              <a:spcAft>
                <a:spcPts val="0"/>
              </a:spcAft>
              <a:buFont typeface="Wingdings" panose="05000000000000000000" pitchFamily="2" charset="2"/>
              <a:buChar char="ü"/>
            </a:pPr>
            <a:r>
              <a:rPr lang="zh-TW" altLang="en-US" sz="2800" b="1" dirty="0" smtClean="0">
                <a:latin typeface="微軟正黑體" panose="020B0604030504040204" pitchFamily="34" charset="-120"/>
                <a:ea typeface="微軟正黑體" panose="020B0604030504040204" pitchFamily="34" charset="-120"/>
              </a:rPr>
              <a:t>參與者</a:t>
            </a:r>
            <a:r>
              <a:rPr lang="zh-TW" altLang="en-US" sz="2800" b="1" dirty="0">
                <a:latin typeface="微軟正黑體" panose="020B0604030504040204" pitchFamily="34" charset="-120"/>
                <a:ea typeface="微軟正黑體" panose="020B0604030504040204" pitchFamily="34" charset="-120"/>
              </a:rPr>
              <a:t>繼續使用常規的多巴胺能藥物，並在適當的情況下開始</a:t>
            </a:r>
            <a:r>
              <a:rPr lang="zh-TW" altLang="en-US" sz="2800" b="1" dirty="0" smtClean="0">
                <a:latin typeface="微軟正黑體" panose="020B0604030504040204" pitchFamily="34" charset="-120"/>
                <a:ea typeface="微軟正黑體" panose="020B0604030504040204" pitchFamily="34" charset="-120"/>
              </a:rPr>
              <a:t>測試</a:t>
            </a:r>
            <a:endParaRPr lang="zh-TW" altLang="en-US" sz="2800" b="1" dirty="0">
              <a:latin typeface="微軟正黑體" panose="020B0604030504040204" pitchFamily="34" charset="-120"/>
              <a:ea typeface="微軟正黑體" panose="020B0604030504040204" pitchFamily="34" charset="-120"/>
            </a:endParaRPr>
          </a:p>
          <a:p>
            <a:pPr marL="457200" indent="-457200">
              <a:lnSpc>
                <a:spcPts val="4000"/>
              </a:lnSpc>
              <a:spcAft>
                <a:spcPts val="0"/>
              </a:spcAft>
              <a:buFont typeface="Wingdings" panose="05000000000000000000" pitchFamily="2" charset="2"/>
              <a:buChar char="ü"/>
            </a:pPr>
            <a:r>
              <a:rPr lang="zh-TW" altLang="en-US" sz="2800" b="1" dirty="0" smtClean="0">
                <a:latin typeface="微軟正黑體" panose="020B0604030504040204" pitchFamily="34" charset="-120"/>
                <a:ea typeface="微軟正黑體" panose="020B0604030504040204" pitchFamily="34" charset="-120"/>
              </a:rPr>
              <a:t>自</a:t>
            </a:r>
            <a:r>
              <a:rPr lang="zh-TW" altLang="en-US" sz="2800" b="1" dirty="0">
                <a:latin typeface="微軟正黑體" panose="020B0604030504040204" pitchFamily="34" charset="-120"/>
                <a:ea typeface="微軟正黑體" panose="020B0604030504040204" pitchFamily="34" charset="-120"/>
              </a:rPr>
              <a:t>診斷以來的平均年數為</a:t>
            </a:r>
            <a:r>
              <a:rPr lang="en-US" altLang="zh-TW" sz="2800" b="1" dirty="0">
                <a:latin typeface="微軟正黑體" panose="020B0604030504040204" pitchFamily="34" charset="-120"/>
                <a:ea typeface="微軟正黑體" panose="020B0604030504040204" pitchFamily="34" charset="-120"/>
              </a:rPr>
              <a:t>5.9</a:t>
            </a:r>
            <a:r>
              <a:rPr lang="zh-TW" altLang="en-US" sz="2800" b="1" dirty="0">
                <a:latin typeface="微軟正黑體" panose="020B0604030504040204" pitchFamily="34" charset="-120"/>
                <a:ea typeface="微軟正黑體" panose="020B0604030504040204" pitchFamily="34" charset="-120"/>
              </a:rPr>
              <a:t>年（</a:t>
            </a:r>
            <a:r>
              <a:rPr lang="en-US" altLang="zh-TW" sz="2800" b="1" dirty="0">
                <a:latin typeface="微軟正黑體" panose="020B0604030504040204" pitchFamily="34" charset="-120"/>
                <a:ea typeface="微軟正黑體" panose="020B0604030504040204" pitchFamily="34" charset="-120"/>
              </a:rPr>
              <a:t>±5.3</a:t>
            </a:r>
            <a:r>
              <a:rPr lang="zh-TW" altLang="en-US" sz="2800" b="1" dirty="0" smtClean="0">
                <a:latin typeface="微軟正黑體" panose="020B0604030504040204" pitchFamily="34" charset="-120"/>
                <a:ea typeface="微軟正黑體" panose="020B0604030504040204" pitchFamily="34" charset="-120"/>
              </a:rPr>
              <a:t>）</a:t>
            </a:r>
            <a:endParaRPr lang="en-US" altLang="zh-TW" sz="2800" b="1" dirty="0" smtClean="0">
              <a:latin typeface="微軟正黑體" panose="020B0604030504040204" pitchFamily="34" charset="-120"/>
              <a:ea typeface="微軟正黑體" panose="020B0604030504040204" pitchFamily="34" charset="-120"/>
            </a:endParaRPr>
          </a:p>
          <a:p>
            <a:pPr marL="457200" indent="-457200">
              <a:lnSpc>
                <a:spcPts val="4000"/>
              </a:lnSpc>
              <a:spcAft>
                <a:spcPts val="0"/>
              </a:spcAft>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帕金森</a:t>
            </a:r>
            <a:r>
              <a:rPr lang="zh-TW" altLang="en-US" sz="2800" b="1" dirty="0" smtClean="0">
                <a:latin typeface="微軟正黑體" panose="020B0604030504040204" pitchFamily="34" charset="-120"/>
                <a:ea typeface="微軟正黑體" panose="020B0604030504040204" pitchFamily="34" charset="-120"/>
              </a:rPr>
              <a:t>氏症評分</a:t>
            </a:r>
            <a:r>
              <a:rPr lang="zh-TW" altLang="en-US" sz="2800" b="1" dirty="0">
                <a:latin typeface="微軟正黑體" panose="020B0604030504040204" pitchFamily="34" charset="-120"/>
                <a:ea typeface="微軟正黑體" panose="020B0604030504040204" pitchFamily="34" charset="-120"/>
              </a:rPr>
              <a:t>量表</a:t>
            </a:r>
            <a:r>
              <a:rPr lang="en-US" altLang="zh-TW" sz="2800" b="1" dirty="0">
                <a:latin typeface="微軟正黑體" panose="020B0604030504040204" pitchFamily="34" charset="-120"/>
                <a:ea typeface="微軟正黑體" panose="020B0604030504040204" pitchFamily="34" charset="-120"/>
              </a:rPr>
              <a:t>(MDS-UPDRS)</a:t>
            </a:r>
            <a:r>
              <a:rPr lang="zh-TW" altLang="en-US" sz="2800" b="1" dirty="0">
                <a:latin typeface="微軟正黑體" panose="020B0604030504040204" pitchFamily="34" charset="-120"/>
                <a:ea typeface="微軟正黑體" panose="020B0604030504040204" pitchFamily="34" charset="-120"/>
              </a:rPr>
              <a:t>平均為</a:t>
            </a:r>
            <a:r>
              <a:rPr lang="en-US" altLang="zh-TW" sz="2800" b="1" dirty="0">
                <a:latin typeface="微軟正黑體" panose="020B0604030504040204" pitchFamily="34" charset="-120"/>
                <a:ea typeface="微軟正黑體" panose="020B0604030504040204" pitchFamily="34" charset="-120"/>
              </a:rPr>
              <a:t>40.1</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±13.2</a:t>
            </a:r>
            <a:r>
              <a:rPr lang="zh-TW" altLang="en-US" sz="2800" b="1" dirty="0" smtClean="0">
                <a:latin typeface="微軟正黑體" panose="020B0604030504040204" pitchFamily="34" charset="-120"/>
                <a:ea typeface="微軟正黑體" panose="020B0604030504040204" pitchFamily="34" charset="-120"/>
              </a:rPr>
              <a:t>）</a:t>
            </a:r>
            <a:endParaRPr lang="en-US" altLang="zh-TW" sz="2800" b="1" dirty="0" smtClean="0">
              <a:latin typeface="微軟正黑體" panose="020B0604030504040204" pitchFamily="34" charset="-120"/>
              <a:ea typeface="微軟正黑體" panose="020B0604030504040204" pitchFamily="34" charset="-120"/>
            </a:endParaRPr>
          </a:p>
          <a:p>
            <a:pPr marL="457200" indent="-457200">
              <a:lnSpc>
                <a:spcPts val="4000"/>
              </a:lnSpc>
              <a:spcAft>
                <a:spcPts val="0"/>
              </a:spcAft>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每日多巴胺等效劑量平均為</a:t>
            </a:r>
            <a:r>
              <a:rPr lang="en-US" altLang="zh-TW" sz="2800" b="1" dirty="0">
                <a:latin typeface="微軟正黑體" panose="020B0604030504040204" pitchFamily="34" charset="-120"/>
                <a:ea typeface="微軟正黑體" panose="020B0604030504040204" pitchFamily="34" charset="-120"/>
              </a:rPr>
              <a:t>608.2</a:t>
            </a:r>
            <a:r>
              <a:rPr lang="zh-TW" altLang="en-US" sz="2800" b="1" dirty="0">
                <a:latin typeface="微軟正黑體" panose="020B0604030504040204" pitchFamily="34" charset="-120"/>
                <a:ea typeface="微軟正黑體" panose="020B0604030504040204" pitchFamily="34" charset="-120"/>
              </a:rPr>
              <a:t>毫克（</a:t>
            </a:r>
            <a:r>
              <a:rPr lang="en-US" altLang="zh-TW" sz="2800" b="1" dirty="0">
                <a:latin typeface="微軟正黑體" panose="020B0604030504040204" pitchFamily="34" charset="-120"/>
                <a:ea typeface="微軟正黑體" panose="020B0604030504040204" pitchFamily="34" charset="-120"/>
              </a:rPr>
              <a:t>±381.7</a:t>
            </a:r>
            <a:r>
              <a:rPr lang="zh-TW" altLang="en-US" sz="2800" b="1" dirty="0">
                <a:latin typeface="微軟正黑體" panose="020B0604030504040204" pitchFamily="34" charset="-120"/>
                <a:ea typeface="微軟正黑體" panose="020B0604030504040204" pitchFamily="34" charset="-120"/>
              </a:rPr>
              <a:t>）</a:t>
            </a:r>
          </a:p>
        </p:txBody>
      </p:sp>
      <p:sp>
        <p:nvSpPr>
          <p:cNvPr id="5" name="矩形 4"/>
          <p:cNvSpPr/>
          <p:nvPr/>
        </p:nvSpPr>
        <p:spPr>
          <a:xfrm>
            <a:off x="627017" y="2255625"/>
            <a:ext cx="10692130"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神經病學診所和英國帕金森大學</a:t>
            </a:r>
            <a:r>
              <a:rPr lang="zh-TW" altLang="en-US" sz="2800" b="1" dirty="0" smtClean="0">
                <a:solidFill>
                  <a:prstClr val="black"/>
                </a:solidFill>
                <a:latin typeface="微軟正黑體" panose="020B0604030504040204" pitchFamily="34" charset="-120"/>
                <a:ea typeface="微軟正黑體" panose="020B0604030504040204" pitchFamily="34" charset="-120"/>
              </a:rPr>
              <a:t>招募</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輕度至中度自發性帕金森氏症患者（</a:t>
            </a:r>
            <a:r>
              <a:rPr lang="en-US" altLang="zh-TW" sz="2800" b="1" dirty="0" err="1">
                <a:solidFill>
                  <a:prstClr val="black"/>
                </a:solidFill>
                <a:latin typeface="微軟正黑體" panose="020B0604030504040204" pitchFamily="34" charset="-120"/>
                <a:ea typeface="微軟正黑體" panose="020B0604030504040204" pitchFamily="34" charset="-120"/>
              </a:rPr>
              <a:t>Hoehn-Yahr</a:t>
            </a:r>
            <a:r>
              <a:rPr lang="en-US" altLang="zh-TW" sz="2800" b="1" dirty="0">
                <a:solidFill>
                  <a:prstClr val="black"/>
                </a:solidFill>
                <a:latin typeface="微軟正黑體" panose="020B0604030504040204" pitchFamily="34" charset="-120"/>
                <a:ea typeface="微軟正黑體" panose="020B0604030504040204" pitchFamily="34" charset="-120"/>
              </a:rPr>
              <a:t> 1-3</a:t>
            </a:r>
            <a:r>
              <a:rPr lang="zh-TW" altLang="en-US" sz="2800" b="1" dirty="0">
                <a:solidFill>
                  <a:prstClr val="black"/>
                </a:solidFill>
                <a:latin typeface="微軟正黑體" panose="020B0604030504040204" pitchFamily="34" charset="-120"/>
                <a:ea typeface="微軟正黑體" panose="020B0604030504040204" pitchFamily="34" charset="-120"/>
              </a:rPr>
              <a:t>期）</a:t>
            </a:r>
          </a:p>
        </p:txBody>
      </p:sp>
    </p:spTree>
    <p:extLst>
      <p:ext uri="{BB962C8B-B14F-4D97-AF65-F5344CB8AC3E}">
        <p14:creationId xmlns:p14="http://schemas.microsoft.com/office/powerpoint/2010/main" val="1213674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257000" y="2365652"/>
            <a:ext cx="10105151" cy="523220"/>
          </a:xfrm>
          <a:prstGeom prst="rect">
            <a:avLst/>
          </a:prstGeom>
        </p:spPr>
        <p:txBody>
          <a:bodyPr wrap="square">
            <a:spAutoFit/>
          </a:bodyPr>
          <a:lstStyle/>
          <a:p>
            <a:r>
              <a:rPr lang="zh-TW" altLang="en-US" sz="2800" b="1" dirty="0" smtClean="0">
                <a:latin typeface="微軟正黑體" panose="020B0604030504040204" pitchFamily="34" charset="-120"/>
                <a:ea typeface="微軟正黑體" panose="020B0604030504040204" pitchFamily="34" charset="-120"/>
              </a:rPr>
              <a:t>參與者：</a:t>
            </a:r>
            <a:r>
              <a:rPr lang="en-US" altLang="zh-TW" sz="2800" b="1" dirty="0" smtClean="0">
                <a:latin typeface="微軟正黑體" panose="020B0604030504040204" pitchFamily="34" charset="-120"/>
                <a:ea typeface="微軟正黑體" panose="020B0604030504040204" pitchFamily="34" charset="-120"/>
              </a:rPr>
              <a:t>10</a:t>
            </a:r>
            <a:r>
              <a:rPr lang="zh-TW" altLang="en-US" sz="2800" b="1" dirty="0" smtClean="0">
                <a:latin typeface="微軟正黑體" panose="020B0604030504040204" pitchFamily="34" charset="-120"/>
                <a:ea typeface="微軟正黑體" panose="020B0604030504040204" pitchFamily="34" charset="-120"/>
              </a:rPr>
              <a:t>位</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男</a:t>
            </a:r>
            <a:r>
              <a:rPr lang="zh-TW" altLang="en-US" sz="2800" b="1" dirty="0" smtClean="0">
                <a:latin typeface="微軟正黑體" panose="020B0604030504040204" pitchFamily="34" charset="-120"/>
                <a:ea typeface="微軟正黑體" panose="020B0604030504040204" pitchFamily="34" charset="-120"/>
              </a:rPr>
              <a:t>：</a:t>
            </a:r>
            <a:r>
              <a:rPr lang="en-US" altLang="zh-TW" sz="2800" b="1" dirty="0" smtClean="0">
                <a:latin typeface="微軟正黑體" panose="020B0604030504040204" pitchFamily="34" charset="-120"/>
                <a:ea typeface="微軟正黑體" panose="020B0604030504040204" pitchFamily="34" charset="-120"/>
              </a:rPr>
              <a:t>5</a:t>
            </a:r>
            <a:r>
              <a:rPr lang="zh-TW" altLang="en-US"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女</a:t>
            </a:r>
            <a:r>
              <a:rPr lang="zh-TW" altLang="en-US" sz="2800" b="1" dirty="0" smtClean="0">
                <a:latin typeface="微軟正黑體" panose="020B0604030504040204" pitchFamily="34" charset="-120"/>
                <a:ea typeface="微軟正黑體" panose="020B0604030504040204" pitchFamily="34" charset="-120"/>
              </a:rPr>
              <a:t>：</a:t>
            </a:r>
            <a:r>
              <a:rPr lang="en-US" altLang="zh-TW" sz="2800" b="1" dirty="0" smtClean="0">
                <a:latin typeface="微軟正黑體" panose="020B0604030504040204" pitchFamily="34" charset="-120"/>
                <a:ea typeface="微軟正黑體" panose="020B0604030504040204" pitchFamily="34" charset="-120"/>
              </a:rPr>
              <a:t>5)</a:t>
            </a:r>
            <a:endParaRPr lang="zh-TW" altLang="en-US" sz="2800" b="1" dirty="0">
              <a:latin typeface="微軟正黑體" panose="020B0604030504040204" pitchFamily="34" charset="-120"/>
              <a:ea typeface="微軟正黑體" panose="020B0604030504040204" pitchFamily="34" charset="-120"/>
            </a:endParaRPr>
          </a:p>
        </p:txBody>
      </p:sp>
      <p:sp>
        <p:nvSpPr>
          <p:cNvPr id="2" name="矩形 1"/>
          <p:cNvSpPr/>
          <p:nvPr/>
        </p:nvSpPr>
        <p:spPr>
          <a:xfrm>
            <a:off x="627017" y="3120819"/>
            <a:ext cx="5590347" cy="1631216"/>
          </a:xfrm>
          <a:prstGeom prst="rect">
            <a:avLst/>
          </a:prstGeom>
        </p:spPr>
        <p:txBody>
          <a:bodyPr wrap="square">
            <a:spAutoFit/>
          </a:bodyPr>
          <a:lstStyle/>
          <a:p>
            <a:pPr marL="457200" indent="-457200">
              <a:lnSpc>
                <a:spcPts val="4000"/>
              </a:lnSpc>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平均年齡</a:t>
            </a:r>
            <a:r>
              <a:rPr lang="zh-TW" altLang="en-US" sz="2800" b="1" dirty="0" smtClean="0">
                <a:latin typeface="微軟正黑體" panose="020B0604030504040204" pitchFamily="34" charset="-120"/>
                <a:ea typeface="微軟正黑體" panose="020B0604030504040204" pitchFamily="34" charset="-120"/>
              </a:rPr>
              <a:t>為</a:t>
            </a:r>
            <a:r>
              <a:rPr lang="en-US" altLang="zh-TW" sz="2800" b="1" dirty="0" smtClean="0">
                <a:latin typeface="微軟正黑體" panose="020B0604030504040204" pitchFamily="34" charset="-120"/>
                <a:ea typeface="微軟正黑體" panose="020B0604030504040204" pitchFamily="34" charset="-120"/>
              </a:rPr>
              <a:t>71.0</a:t>
            </a:r>
            <a:r>
              <a:rPr lang="zh-TW" altLang="en-US" sz="2800" b="1" dirty="0" smtClean="0">
                <a:latin typeface="微軟正黑體" panose="020B0604030504040204" pitchFamily="34" charset="-120"/>
                <a:ea typeface="微軟正黑體" panose="020B0604030504040204" pitchFamily="34" charset="-120"/>
              </a:rPr>
              <a:t>歲（</a:t>
            </a:r>
            <a:r>
              <a:rPr lang="en-US" altLang="zh-TW" sz="2800" b="1" dirty="0">
                <a:latin typeface="微軟正黑體" panose="020B0604030504040204" pitchFamily="34" charset="-120"/>
                <a:ea typeface="微軟正黑體" panose="020B0604030504040204" pitchFamily="34" charset="-120"/>
              </a:rPr>
              <a:t>±5.5</a:t>
            </a:r>
            <a:r>
              <a:rPr lang="zh-TW" altLang="en-US" sz="2800" b="1" dirty="0" smtClean="0">
                <a:latin typeface="微軟正黑體" panose="020B0604030504040204" pitchFamily="34" charset="-120"/>
                <a:ea typeface="微軟正黑體" panose="020B0604030504040204" pitchFamily="34" charset="-120"/>
              </a:rPr>
              <a:t>）</a:t>
            </a:r>
            <a:endParaRPr lang="en-US" altLang="zh-TW" sz="2800" b="1" dirty="0" smtClean="0">
              <a:latin typeface="微軟正黑體" panose="020B0604030504040204" pitchFamily="34" charset="-120"/>
              <a:ea typeface="微軟正黑體" panose="020B0604030504040204" pitchFamily="34" charset="-120"/>
            </a:endParaRPr>
          </a:p>
          <a:p>
            <a:pPr marL="457200" indent="-457200">
              <a:lnSpc>
                <a:spcPts val="4000"/>
              </a:lnSpc>
              <a:spcAft>
                <a:spcPts val="0"/>
              </a:spcAft>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無神經損傷或疾病史</a:t>
            </a:r>
          </a:p>
          <a:p>
            <a:pPr marL="457200" indent="-457200">
              <a:lnSpc>
                <a:spcPts val="4000"/>
              </a:lnSpc>
              <a:spcAft>
                <a:spcPts val="0"/>
              </a:spcAft>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視力正常或矯正過正常</a:t>
            </a:r>
          </a:p>
        </p:txBody>
      </p:sp>
      <p:sp>
        <p:nvSpPr>
          <p:cNvPr id="12" name="圓角矩形 11"/>
          <p:cNvSpPr/>
          <p:nvPr/>
        </p:nvSpPr>
        <p:spPr>
          <a:xfrm>
            <a:off x="315497" y="1531413"/>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TW" altLang="en-US" sz="2800" b="1" dirty="0" smtClean="0">
                <a:solidFill>
                  <a:schemeClr val="tx1"/>
                </a:solidFill>
                <a:latin typeface="微軟正黑體" panose="020B0604030504040204" pitchFamily="34" charset="-120"/>
                <a:ea typeface="微軟正黑體" panose="020B0604030504040204" pitchFamily="34" charset="-120"/>
              </a:rPr>
              <a:t>對照組</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81806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39635</TotalTime>
  <Words>2912</Words>
  <Application>Microsoft Office PowerPoint</Application>
  <PresentationFormat>寬螢幕</PresentationFormat>
  <Paragraphs>258</Paragraphs>
  <Slides>32</Slides>
  <Notes>32</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32</vt:i4>
      </vt:variant>
    </vt:vector>
  </HeadingPairs>
  <TitlesOfParts>
    <vt:vector size="40" baseType="lpstr">
      <vt:lpstr>等线</vt:lpstr>
      <vt:lpstr>微軟正黑體</vt:lpstr>
      <vt:lpstr>新細明體</vt:lpstr>
      <vt:lpstr>Arial</vt:lpstr>
      <vt:lpstr>Calibri</vt:lpstr>
      <vt:lpstr>Calibri Light</vt:lpstr>
      <vt:lpstr>Wingdings</vt:lpstr>
      <vt:lpstr>Office 佈景主題</vt:lpstr>
      <vt:lpstr>Measuring emotion recognition by people with Parkinson’s disease using eye-tracking with dynamic facial expressions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 陳</cp:lastModifiedBy>
  <cp:revision>358</cp:revision>
  <dcterms:created xsi:type="dcterms:W3CDTF">2019-09-16T01:58:32Z</dcterms:created>
  <dcterms:modified xsi:type="dcterms:W3CDTF">2019-12-06T01:33:27Z</dcterms:modified>
</cp:coreProperties>
</file>